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310" r:id="rId3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12">
          <p15:clr>
            <a:srgbClr val="A4A3A4"/>
          </p15:clr>
        </p15:guide>
        <p15:guide id="4" pos="7680">
          <p15:clr>
            <a:srgbClr val="A4A3A4"/>
          </p15:clr>
        </p15:guide>
        <p15:guide id="5" pos="3984">
          <p15:clr>
            <a:srgbClr val="A4A3A4"/>
          </p15:clr>
        </p15:guide>
        <p15:guide id="6" pos="4008">
          <p15:clr>
            <a:srgbClr val="A4A3A4"/>
          </p15:clr>
        </p15:guide>
        <p15:guide id="7" orient="horz" pos="966">
          <p15:clr>
            <a:srgbClr val="9AA0A6"/>
          </p15:clr>
        </p15:guide>
        <p15:guide id="8" orient="horz" pos="2828">
          <p15:clr>
            <a:srgbClr val="9AA0A6"/>
          </p15:clr>
        </p15:guide>
        <p15:guide id="9" orient="horz" pos="2256">
          <p15:clr>
            <a:srgbClr val="9AA0A6"/>
          </p15:clr>
        </p15:guide>
        <p15:guide id="10" pos="5544">
          <p15:clr>
            <a:srgbClr val="A4A3A4"/>
          </p15:clr>
        </p15:guide>
        <p15:guide id="11" orient="horz" pos="744">
          <p15:clr>
            <a:srgbClr val="9AA0A6"/>
          </p15:clr>
        </p15:guide>
        <p15:guide id="12" orient="horz" pos="1464">
          <p15:clr>
            <a:srgbClr val="A4A3A4"/>
          </p15:clr>
        </p15:guide>
        <p15:guide id="13" orient="horz" pos="312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C7DA15E-569C-484D-B255-A9F2AE1B678C}">
  <a:tblStyle styleId="{BC7DA15E-569C-484D-B255-A9F2AE1B67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3468033-F479-47A0-98FB-7692AF9220F5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EE34942-DC1C-4C64-B73A-A5389BF872ED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CEBE8"/>
          </a:solidFill>
        </a:fill>
      </a:tcStyle>
    </a:wholeTbl>
    <a:band1H>
      <a:tcTxStyle/>
      <a:tcStyle>
        <a:tcBdr/>
        <a:fill>
          <a:solidFill>
            <a:srgbClr val="FAD4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AD4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 showComments="0">
  <p:normalViewPr>
    <p:restoredLeft sz="15608"/>
    <p:restoredTop sz="94631"/>
  </p:normalViewPr>
  <p:slideViewPr>
    <p:cSldViewPr snapToGrid="0">
      <p:cViewPr varScale="1">
        <p:scale>
          <a:sx n="101" d="100"/>
          <a:sy n="101" d="100"/>
        </p:scale>
        <p:origin x="464" y="200"/>
      </p:cViewPr>
      <p:guideLst>
        <p:guide orient="horz" pos="2160"/>
        <p:guide pos="3840"/>
        <p:guide pos="312"/>
        <p:guide pos="7680"/>
        <p:guide pos="3984"/>
        <p:guide pos="4008"/>
        <p:guide orient="horz" pos="966"/>
        <p:guide orient="horz" pos="2828"/>
        <p:guide orient="horz" pos="2256"/>
        <p:guide pos="5544"/>
        <p:guide orient="horz" pos="744"/>
        <p:guide orient="horz" pos="1464"/>
        <p:guide orient="horz"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Relationship Id="rId3" Type="http://schemas.openxmlformats.org/officeDocument/2006/relationships/hyperlink" Target="https://demo.allennlp.org/textual-entailment" TargetMode="Externa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1b7807a6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1b7807a65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g81b7807a65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ebcfd37f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8ebcfd37f2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8ebcfd37f2_0_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ebcfd37f2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8ebcfd37f2_0_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8ebcfd37f2_0_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8d28e6504a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8d28e6504a_0_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vgg16: 16 GFLOPs/frame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mobilenet_v2: 0.3 GFLOPs/frame</a:t>
            </a:r>
            <a:endParaRPr/>
          </a:p>
        </p:txBody>
      </p:sp>
      <p:sp>
        <p:nvSpPr>
          <p:cNvPr id="231" name="Google Shape;231;g8d28e6504a_0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8d28e6504a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8d28e6504a_0_1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does the NN change for FLOP vs Latency optimization?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FLOP-optimized: high-res filters (e.g. 5x5) with few channels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Latency-optimized: 3x3 and 3x3 dilated filters with more channels. Downsample earlier in the network.</a:t>
            </a:r>
            <a:endParaRPr/>
          </a:p>
        </p:txBody>
      </p:sp>
      <p:sp>
        <p:nvSpPr>
          <p:cNvPr id="243" name="Google Shape;243;g8d28e6504a_0_1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8d28e6504a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8d28e6504a_0_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g8d28e6504a_0_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81b7807a65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81b7807a65_1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g81b7807a65_1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81b7807a65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81b7807a65_1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g81b7807a65_1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821a2620a8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821a2620a8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g821a2620a8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821a2620a8_1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821a2620a8_1_1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g821a2620a8_1_1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821a2620a8_1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821a2620a8_1_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g821a2620a8_1_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8d28e650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8d28e6504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g8d28e6504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821a2620a8_1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821a2620a8_1_1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g821a2620a8_1_1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821a2620a8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821a2620a8_1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g821a2620a8_1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821a2620a8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821a2620a8_1_1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g821a2620a8_1_1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821a2620a8_1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821a2620a8_1_2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g821a2620a8_1_2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821a2620a8_1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821a2620a8_1_3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g821a2620a8_1_3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821a2620a8_1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821a2620a8_1_4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g821a2620a8_1_4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81b7807a65_1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81b7807a65_1_1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Definition of textual entailment: </a:t>
            </a: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https://demo.allennlp.org/textual-entailment</a:t>
            </a:r>
            <a:endParaRPr/>
          </a:p>
        </p:txBody>
      </p:sp>
      <p:sp>
        <p:nvSpPr>
          <p:cNvPr id="544" name="Google Shape;544;g81b7807a65_1_1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821a2620a8_1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821a2620a8_1_3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g821a2620a8_1_3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821a2620a8_1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821a2620a8_1_4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g821a2620a8_1_4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8ec0897a7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8ec0897a77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g8ec0897a77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ec0897a77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ec0897a77_6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ResNet-101 to FixEfficientNet-B0: 40x fewer FLOPs</a:t>
            </a:r>
            <a:endParaRPr/>
          </a:p>
        </p:txBody>
      </p:sp>
      <p:sp>
        <p:nvSpPr>
          <p:cNvPr id="78" name="Google Shape;78;g8ec0897a77_6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d28e6504a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d28e6504a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ResNet-101 to FixEfficientNet-B0: 40x fewer FLOPs</a:t>
            </a:r>
            <a:endParaRPr/>
          </a:p>
        </p:txBody>
      </p:sp>
      <p:sp>
        <p:nvSpPr>
          <p:cNvPr id="87" name="Google Shape;87;g8d28e6504a_0_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d28e6504a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d28e6504a_0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FCN to SqueezeNAS-LAT-Small: 161x fewer FLOPs</a:t>
            </a:r>
            <a:endParaRPr/>
          </a:p>
        </p:txBody>
      </p:sp>
      <p:sp>
        <p:nvSpPr>
          <p:cNvPr id="96" name="Google Shape;96;g8d28e6504a_0_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ebcfd37f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ebcfd37f2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8ebcfd37f2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ebcfd37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ebcfd37f2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8ebcfd37f2_0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ebcfd37f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ebcfd37f2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8ebcfd37f2_0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838200" y="133349"/>
            <a:ext cx="10938900" cy="7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838199" y="1046161"/>
            <a:ext cx="10938900" cy="51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">
  <p:cSld name="Transitio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15340" y="5147309"/>
            <a:ext cx="10938900" cy="7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th Citations">
  <p:cSld name="With Citatio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838200" y="133349"/>
            <a:ext cx="10938900" cy="7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838199" y="1046161"/>
            <a:ext cx="10938900" cy="45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838199" y="5875867"/>
            <a:ext cx="109389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AutoNum type="arabicParenBoth"/>
              <a:defRPr sz="1000" b="0" i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AutoNum type="arabicPeriod"/>
              <a:defRPr sz="1000"/>
            </a:lvl2pPr>
            <a:lvl3pPr marL="1371600" lvl="2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AutoNum type="arabicPeriod"/>
              <a:defRPr sz="1000"/>
            </a:lvl3pPr>
            <a:lvl4pPr marL="1828800" lvl="3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AutoNum type="arabicPeriod"/>
              <a:defRPr sz="1000"/>
            </a:lvl4pPr>
            <a:lvl5pPr marL="2286000" lvl="4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AutoNum type="arabicPeriod"/>
              <a:defRPr sz="10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Layout_Small Text">
  <p:cSld name="Standard Layout_Small 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485308" y="0"/>
            <a:ext cx="11706600" cy="6858000"/>
          </a:xfrm>
          <a:prstGeom prst="rect">
            <a:avLst/>
          </a:prstGeom>
          <a:solidFill>
            <a:srgbClr val="4C516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53469" y="180283"/>
            <a:ext cx="9527700" cy="8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Calibri"/>
              <a:buNone/>
              <a:defRPr sz="3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-3571" y="6447753"/>
            <a:ext cx="513600" cy="2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854075" y="1241425"/>
            <a:ext cx="10499700" cy="5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672">
          <p15:clr>
            <a:srgbClr val="FBAE40"/>
          </p15:clr>
        </p15:guide>
        <p15:guide id="4" pos="528">
          <p15:clr>
            <a:srgbClr val="FBAE40"/>
          </p15:clr>
        </p15:guide>
        <p15:guide id="5" orient="horz" pos="1104">
          <p15:clr>
            <a:srgbClr val="FBAE40"/>
          </p15:clr>
        </p15:guide>
        <p15:guide id="6" pos="71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-100" y="0"/>
            <a:ext cx="12192000" cy="6858000"/>
          </a:xfrm>
          <a:prstGeom prst="rect">
            <a:avLst/>
          </a:prstGeom>
          <a:solidFill>
            <a:srgbClr val="4C516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838200" y="133349"/>
            <a:ext cx="10938900" cy="7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838199" y="1046161"/>
            <a:ext cx="10938900" cy="51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/>
          <p:nvPr/>
        </p:nvSpPr>
        <p:spPr>
          <a:xfrm>
            <a:off x="-3571" y="6447753"/>
            <a:ext cx="513600" cy="2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6.gi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775975" y="2363524"/>
            <a:ext cx="10938900" cy="779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FFFFFF"/>
                </a:solidFill>
              </a:rPr>
              <a:t>From SqueezeNet to SqueezeBERT: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Developing efficient deep neural networks</a:t>
            </a:r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775975" y="3336113"/>
            <a:ext cx="10938900" cy="226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Forrest Iandola</a:t>
            </a:r>
            <a:r>
              <a:rPr lang="en-US" baseline="30000"/>
              <a:t>1</a:t>
            </a:r>
            <a:r>
              <a:rPr lang="en-US"/>
              <a:t>, Albert Shaw</a:t>
            </a:r>
            <a:r>
              <a:rPr lang="en-US" baseline="30000"/>
              <a:t>2</a:t>
            </a:r>
            <a:r>
              <a:rPr lang="en-US"/>
              <a:t>, Ravi Krishna</a:t>
            </a:r>
            <a:r>
              <a:rPr lang="en-US" baseline="30000"/>
              <a:t>3</a:t>
            </a:r>
            <a:r>
              <a:rPr lang="en-US"/>
              <a:t>, Kurt Keutzer</a:t>
            </a:r>
            <a:r>
              <a:rPr lang="en-US" baseline="30000"/>
              <a:t>4</a:t>
            </a:r>
            <a:endParaRPr baseline="3000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aseline="30000"/>
              <a:t>1</a:t>
            </a:r>
            <a:r>
              <a:rPr lang="en-US" sz="1400"/>
              <a:t>UC Berkeley → DeepScale → Tesla → Independent Researcher</a:t>
            </a:r>
            <a:endParaRPr sz="140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aseline="30000"/>
              <a:t>2</a:t>
            </a:r>
            <a:r>
              <a:rPr lang="en-US" sz="1400"/>
              <a:t>Georgia Tech → DeepScale → Tesla</a:t>
            </a:r>
            <a:endParaRPr sz="140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aseline="30000"/>
              <a:t>3</a:t>
            </a:r>
            <a:r>
              <a:rPr lang="en-US" sz="1400"/>
              <a:t>UC Berkeley</a:t>
            </a:r>
            <a:endParaRPr baseline="3000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aseline="30000"/>
              <a:t>4</a:t>
            </a:r>
            <a:r>
              <a:rPr lang="en-US" sz="1400"/>
              <a:t>UC Berkeley → DeepScale → UC Berkeley</a:t>
            </a:r>
            <a:endParaRPr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/>
          </p:nvPr>
        </p:nvSpPr>
        <p:spPr>
          <a:xfrm>
            <a:off x="838200" y="312449"/>
            <a:ext cx="10938900" cy="779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has enabled these improvements? (2/3)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 Dilated Convolutions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9"/>
          <p:cNvSpPr txBox="1"/>
          <p:nvPr/>
        </p:nvSpPr>
        <p:spPr>
          <a:xfrm>
            <a:off x="1005874" y="1643483"/>
            <a:ext cx="9020700" cy="46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000" rIns="0" bIns="0" anchor="t" anchorCtr="0">
            <a:noAutofit/>
          </a:bodyPr>
          <a:lstStyle/>
          <a:p>
            <a:pPr marL="342900" marR="0" lvl="0" indent="-190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7250" y="1395000"/>
            <a:ext cx="3762375" cy="362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3388" y="1462075"/>
            <a:ext cx="3762375" cy="362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9"/>
          <p:cNvSpPr txBox="1"/>
          <p:nvPr/>
        </p:nvSpPr>
        <p:spPr>
          <a:xfrm>
            <a:off x="1685575" y="5231175"/>
            <a:ext cx="3730200" cy="11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Normal 3x3 Convolution					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7519125" y="5196263"/>
            <a:ext cx="3730200" cy="8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Dilated 3x3 Convolution					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495300" y="6267600"/>
            <a:ext cx="10576200" cy="5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FFFFFF"/>
                </a:solidFill>
              </a:rPr>
              <a:t>Graphic credit: Sik-Ho Tsang, https://towardsdatascience.com/review-dilated-convolution-semantic-segmentation-9d5a5bd768f5</a:t>
            </a:r>
            <a:endParaRPr sz="11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/>
          <p:nvPr/>
        </p:nvSpPr>
        <p:spPr>
          <a:xfrm>
            <a:off x="675762" y="1010005"/>
            <a:ext cx="11263800" cy="1392600"/>
          </a:xfrm>
          <a:prstGeom prst="rect">
            <a:avLst/>
          </a:prstGeom>
          <a:noFill/>
          <a:ln w="12700" cap="flat" cmpd="sng">
            <a:solidFill>
              <a:srgbClr val="B051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0"/>
          <p:cNvSpPr/>
          <p:nvPr/>
        </p:nvSpPr>
        <p:spPr>
          <a:xfrm>
            <a:off x="6413850" y="2517600"/>
            <a:ext cx="5525700" cy="3916500"/>
          </a:xfrm>
          <a:prstGeom prst="rect">
            <a:avLst/>
          </a:prstGeom>
          <a:noFill/>
          <a:ln w="12700" cap="flat" cmpd="sng">
            <a:solidFill>
              <a:srgbClr val="B051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0"/>
          <p:cNvSpPr txBox="1">
            <a:spLocks noGrp="1"/>
          </p:cNvSpPr>
          <p:nvPr>
            <p:ph type="title"/>
          </p:nvPr>
        </p:nvSpPr>
        <p:spPr>
          <a:xfrm>
            <a:off x="838200" y="312449"/>
            <a:ext cx="10938900" cy="779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has enabled these improvements? (3/3)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 Supernetwork-based Neural Architecture Search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" name="Google Shape;160;p20"/>
          <p:cNvGrpSpPr/>
          <p:nvPr/>
        </p:nvGrpSpPr>
        <p:grpSpPr>
          <a:xfrm>
            <a:off x="2092387" y="1032527"/>
            <a:ext cx="8058600" cy="1347715"/>
            <a:chOff x="2066694" y="923921"/>
            <a:chExt cx="8058600" cy="1347715"/>
          </a:xfrm>
        </p:grpSpPr>
        <p:sp>
          <p:nvSpPr>
            <p:cNvPr id="161" name="Google Shape;161;p20"/>
            <p:cNvSpPr/>
            <p:nvPr/>
          </p:nvSpPr>
          <p:spPr>
            <a:xfrm>
              <a:off x="2066694" y="923921"/>
              <a:ext cx="8058600" cy="41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Possible deep neural network modules</a:t>
              </a: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2" name="Google Shape;162;p20"/>
            <p:cNvGrpSpPr/>
            <p:nvPr/>
          </p:nvGrpSpPr>
          <p:grpSpPr>
            <a:xfrm>
              <a:off x="4320721" y="1415312"/>
              <a:ext cx="3550497" cy="856324"/>
              <a:chOff x="4320721" y="1887026"/>
              <a:chExt cx="3550497" cy="856324"/>
            </a:xfrm>
          </p:grpSpPr>
          <p:sp>
            <p:nvSpPr>
              <p:cNvPr id="163" name="Google Shape;163;p20"/>
              <p:cNvSpPr/>
              <p:nvPr/>
            </p:nvSpPr>
            <p:spPr>
              <a:xfrm>
                <a:off x="4583371" y="1960214"/>
                <a:ext cx="365700" cy="365700"/>
              </a:xfrm>
              <a:prstGeom prst="rect">
                <a:avLst/>
              </a:prstGeom>
              <a:solidFill>
                <a:schemeClr val="accent2"/>
              </a:solidFill>
              <a:ln w="12700" cap="flat" cmpd="sng">
                <a:solidFill>
                  <a:srgbClr val="B051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20"/>
              <p:cNvSpPr/>
              <p:nvPr/>
            </p:nvSpPr>
            <p:spPr>
              <a:xfrm>
                <a:off x="4320721" y="2460750"/>
                <a:ext cx="891000" cy="28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Module 1</a:t>
                </a:r>
                <a:endParaRPr/>
              </a:p>
            </p:txBody>
          </p:sp>
          <p:sp>
            <p:nvSpPr>
              <p:cNvPr id="165" name="Google Shape;165;p20"/>
              <p:cNvSpPr/>
              <p:nvPr/>
            </p:nvSpPr>
            <p:spPr>
              <a:xfrm rot="-5400000">
                <a:off x="5839899" y="2041526"/>
                <a:ext cx="512100" cy="203100"/>
              </a:xfrm>
              <a:prstGeom prst="rect">
                <a:avLst/>
              </a:prstGeom>
              <a:solidFill>
                <a:schemeClr val="accent2"/>
              </a:solidFill>
              <a:ln w="12700" cap="flat" cmpd="sng">
                <a:solidFill>
                  <a:srgbClr val="B051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20"/>
              <p:cNvSpPr/>
              <p:nvPr/>
            </p:nvSpPr>
            <p:spPr>
              <a:xfrm>
                <a:off x="5650469" y="2460750"/>
                <a:ext cx="891000" cy="28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Module 2</a:t>
                </a:r>
                <a:endParaRPr/>
              </a:p>
            </p:txBody>
          </p:sp>
          <p:sp>
            <p:nvSpPr>
              <p:cNvPr id="167" name="Google Shape;167;p20"/>
              <p:cNvSpPr/>
              <p:nvPr/>
            </p:nvSpPr>
            <p:spPr>
              <a:xfrm>
                <a:off x="7334308" y="2051654"/>
                <a:ext cx="183000" cy="183000"/>
              </a:xfrm>
              <a:prstGeom prst="rect">
                <a:avLst/>
              </a:prstGeom>
              <a:solidFill>
                <a:schemeClr val="accent2"/>
              </a:solidFill>
              <a:ln w="12700" cap="flat" cmpd="sng">
                <a:solidFill>
                  <a:srgbClr val="B051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20"/>
              <p:cNvSpPr/>
              <p:nvPr/>
            </p:nvSpPr>
            <p:spPr>
              <a:xfrm>
                <a:off x="6980218" y="2460750"/>
                <a:ext cx="891000" cy="28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Module 3</a:t>
                </a:r>
                <a:endParaRPr/>
              </a:p>
            </p:txBody>
          </p:sp>
        </p:grpSp>
      </p:grpSp>
      <p:sp>
        <p:nvSpPr>
          <p:cNvPr id="169" name="Google Shape;169;p20"/>
          <p:cNvSpPr/>
          <p:nvPr/>
        </p:nvSpPr>
        <p:spPr>
          <a:xfrm>
            <a:off x="708600" y="2517600"/>
            <a:ext cx="5525700" cy="3916500"/>
          </a:xfrm>
          <a:prstGeom prst="rect">
            <a:avLst/>
          </a:prstGeom>
          <a:noFill/>
          <a:ln w="12700" cap="flat" cmpd="sng">
            <a:solidFill>
              <a:srgbClr val="B051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0" name="Google Shape;170;p20"/>
          <p:cNvGrpSpPr/>
          <p:nvPr/>
        </p:nvGrpSpPr>
        <p:grpSpPr>
          <a:xfrm>
            <a:off x="758909" y="2565082"/>
            <a:ext cx="5425200" cy="4106090"/>
            <a:chOff x="809254" y="2583106"/>
            <a:chExt cx="5425200" cy="4106090"/>
          </a:xfrm>
        </p:grpSpPr>
        <p:sp>
          <p:nvSpPr>
            <p:cNvPr id="171" name="Google Shape;171;p20"/>
            <p:cNvSpPr/>
            <p:nvPr/>
          </p:nvSpPr>
          <p:spPr>
            <a:xfrm>
              <a:off x="1044695" y="2583106"/>
              <a:ext cx="4954200" cy="45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Reinforcement Learning-based NAS </a:t>
              </a:r>
              <a:r>
                <a:rPr lang="en-US" sz="12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[</a:t>
              </a:r>
              <a:r>
                <a:rPr lang="en-US" sz="12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n-US" sz="12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]</a:t>
              </a:r>
              <a:endPara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2" name="Google Shape;172;p20"/>
            <p:cNvGrpSpPr/>
            <p:nvPr/>
          </p:nvGrpSpPr>
          <p:grpSpPr>
            <a:xfrm>
              <a:off x="1478156" y="3328620"/>
              <a:ext cx="4087201" cy="2145301"/>
              <a:chOff x="515606" y="3444461"/>
              <a:chExt cx="4087201" cy="2145301"/>
            </a:xfrm>
          </p:grpSpPr>
          <p:grpSp>
            <p:nvGrpSpPr>
              <p:cNvPr id="173" name="Google Shape;173;p20"/>
              <p:cNvGrpSpPr/>
              <p:nvPr/>
            </p:nvGrpSpPr>
            <p:grpSpPr>
              <a:xfrm>
                <a:off x="1163057" y="4898257"/>
                <a:ext cx="45600" cy="176060"/>
                <a:chOff x="1156264" y="5041408"/>
                <a:chExt cx="45600" cy="176060"/>
              </a:xfrm>
            </p:grpSpPr>
            <p:sp>
              <p:nvSpPr>
                <p:cNvPr id="174" name="Google Shape;174;p20"/>
                <p:cNvSpPr/>
                <p:nvPr/>
              </p:nvSpPr>
              <p:spPr>
                <a:xfrm>
                  <a:off x="1156264" y="5041408"/>
                  <a:ext cx="45600" cy="45600"/>
                </a:xfrm>
                <a:prstGeom prst="flowChartConnector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" name="Google Shape;175;p20"/>
                <p:cNvSpPr/>
                <p:nvPr/>
              </p:nvSpPr>
              <p:spPr>
                <a:xfrm>
                  <a:off x="1156264" y="5106638"/>
                  <a:ext cx="45600" cy="45600"/>
                </a:xfrm>
                <a:prstGeom prst="flowChartConnector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" name="Google Shape;176;p20"/>
                <p:cNvSpPr/>
                <p:nvPr/>
              </p:nvSpPr>
              <p:spPr>
                <a:xfrm>
                  <a:off x="1156264" y="5171868"/>
                  <a:ext cx="45600" cy="45600"/>
                </a:xfrm>
                <a:prstGeom prst="flowChartConnector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7" name="Google Shape;177;p20"/>
              <p:cNvGrpSpPr/>
              <p:nvPr/>
            </p:nvGrpSpPr>
            <p:grpSpPr>
              <a:xfrm>
                <a:off x="515606" y="3444461"/>
                <a:ext cx="4087201" cy="2145301"/>
                <a:chOff x="515606" y="3444461"/>
                <a:chExt cx="4087201" cy="2145301"/>
              </a:xfrm>
            </p:grpSpPr>
            <p:sp>
              <p:nvSpPr>
                <p:cNvPr id="178" name="Google Shape;178;p20"/>
                <p:cNvSpPr/>
                <p:nvPr/>
              </p:nvSpPr>
              <p:spPr>
                <a:xfrm>
                  <a:off x="515606" y="3468749"/>
                  <a:ext cx="1386300" cy="317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1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Neural Net 1</a:t>
                  </a:r>
                  <a:endParaRPr/>
                </a:p>
              </p:txBody>
            </p:sp>
            <p:grpSp>
              <p:nvGrpSpPr>
                <p:cNvPr id="179" name="Google Shape;179;p20"/>
                <p:cNvGrpSpPr/>
                <p:nvPr/>
              </p:nvGrpSpPr>
              <p:grpSpPr>
                <a:xfrm>
                  <a:off x="2224741" y="3444461"/>
                  <a:ext cx="2368126" cy="365700"/>
                  <a:chOff x="2224741" y="3444461"/>
                  <a:chExt cx="2368126" cy="365700"/>
                </a:xfrm>
              </p:grpSpPr>
              <p:cxnSp>
                <p:nvCxnSpPr>
                  <p:cNvPr id="180" name="Google Shape;180;p20"/>
                  <p:cNvCxnSpPr/>
                  <p:nvPr/>
                </p:nvCxnSpPr>
                <p:spPr>
                  <a:xfrm>
                    <a:off x="2407621" y="3627341"/>
                    <a:ext cx="8181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2"/>
                    </a:solidFill>
                    <a:prstDash val="solid"/>
                    <a:miter lim="800000"/>
                    <a:headEnd type="none" w="sm" len="sm"/>
                    <a:tailEnd type="triangle" w="med" len="med"/>
                  </a:ln>
                </p:spPr>
              </p:cxnSp>
              <p:cxnSp>
                <p:nvCxnSpPr>
                  <p:cNvPr id="181" name="Google Shape;181;p20"/>
                  <p:cNvCxnSpPr/>
                  <p:nvPr/>
                </p:nvCxnSpPr>
                <p:spPr>
                  <a:xfrm>
                    <a:off x="3591624" y="3627341"/>
                    <a:ext cx="8181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2"/>
                    </a:solidFill>
                    <a:prstDash val="solid"/>
                    <a:miter lim="800000"/>
                    <a:headEnd type="none" w="sm" len="sm"/>
                    <a:tailEnd type="triangle" w="med" len="med"/>
                  </a:ln>
                </p:spPr>
              </p:cxnSp>
              <p:sp>
                <p:nvSpPr>
                  <p:cNvPr id="182" name="Google Shape;182;p20"/>
                  <p:cNvSpPr/>
                  <p:nvPr/>
                </p:nvSpPr>
                <p:spPr>
                  <a:xfrm>
                    <a:off x="4409867" y="3535901"/>
                    <a:ext cx="183000" cy="183000"/>
                  </a:xfrm>
                  <a:prstGeom prst="rect">
                    <a:avLst/>
                  </a:prstGeom>
                  <a:solidFill>
                    <a:schemeClr val="accent2"/>
                  </a:solidFill>
                  <a:ln w="12700" cap="flat" cmpd="sng">
                    <a:solidFill>
                      <a:srgbClr val="B05136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" name="Google Shape;183;p20"/>
                  <p:cNvSpPr/>
                  <p:nvPr/>
                </p:nvSpPr>
                <p:spPr>
                  <a:xfrm>
                    <a:off x="3225864" y="3444461"/>
                    <a:ext cx="365700" cy="365700"/>
                  </a:xfrm>
                  <a:prstGeom prst="rect">
                    <a:avLst/>
                  </a:prstGeom>
                  <a:solidFill>
                    <a:schemeClr val="accent2"/>
                  </a:solidFill>
                  <a:ln w="12700" cap="flat" cmpd="sng">
                    <a:solidFill>
                      <a:srgbClr val="B05136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" name="Google Shape;184;p20"/>
                  <p:cNvSpPr/>
                  <p:nvPr/>
                </p:nvSpPr>
                <p:spPr>
                  <a:xfrm>
                    <a:off x="2224741" y="3535901"/>
                    <a:ext cx="183000" cy="183000"/>
                  </a:xfrm>
                  <a:prstGeom prst="rect">
                    <a:avLst/>
                  </a:prstGeom>
                  <a:solidFill>
                    <a:schemeClr val="accent2"/>
                  </a:solidFill>
                  <a:ln w="12700" cap="flat" cmpd="sng">
                    <a:solidFill>
                      <a:srgbClr val="B05136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85" name="Google Shape;185;p20"/>
                <p:cNvSpPr/>
                <p:nvPr/>
              </p:nvSpPr>
              <p:spPr>
                <a:xfrm>
                  <a:off x="515606" y="5272662"/>
                  <a:ext cx="1386300" cy="317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1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Neural Net 1000</a:t>
                  </a:r>
                  <a:endParaRPr/>
                </a:p>
              </p:txBody>
            </p:sp>
            <p:grpSp>
              <p:nvGrpSpPr>
                <p:cNvPr id="186" name="Google Shape;186;p20"/>
                <p:cNvGrpSpPr/>
                <p:nvPr/>
              </p:nvGrpSpPr>
              <p:grpSpPr>
                <a:xfrm>
                  <a:off x="2224741" y="5339814"/>
                  <a:ext cx="2368126" cy="183000"/>
                  <a:chOff x="2224741" y="5339814"/>
                  <a:chExt cx="2368126" cy="183000"/>
                </a:xfrm>
              </p:grpSpPr>
              <p:sp>
                <p:nvSpPr>
                  <p:cNvPr id="187" name="Google Shape;187;p20"/>
                  <p:cNvSpPr/>
                  <p:nvPr/>
                </p:nvSpPr>
                <p:spPr>
                  <a:xfrm>
                    <a:off x="4409867" y="5339814"/>
                    <a:ext cx="183000" cy="183000"/>
                  </a:xfrm>
                  <a:prstGeom prst="rect">
                    <a:avLst/>
                  </a:prstGeom>
                  <a:solidFill>
                    <a:schemeClr val="accent2"/>
                  </a:solidFill>
                  <a:ln w="12700" cap="flat" cmpd="sng">
                    <a:solidFill>
                      <a:srgbClr val="B05136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" name="Google Shape;188;p20"/>
                  <p:cNvSpPr/>
                  <p:nvPr/>
                </p:nvSpPr>
                <p:spPr>
                  <a:xfrm>
                    <a:off x="3317304" y="5339814"/>
                    <a:ext cx="183000" cy="183000"/>
                  </a:xfrm>
                  <a:prstGeom prst="rect">
                    <a:avLst/>
                  </a:prstGeom>
                  <a:solidFill>
                    <a:schemeClr val="accent2"/>
                  </a:solidFill>
                  <a:ln w="12700" cap="flat" cmpd="sng">
                    <a:solidFill>
                      <a:srgbClr val="B05136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" name="Google Shape;189;p20"/>
                  <p:cNvSpPr/>
                  <p:nvPr/>
                </p:nvSpPr>
                <p:spPr>
                  <a:xfrm>
                    <a:off x="2224741" y="5339814"/>
                    <a:ext cx="183000" cy="183000"/>
                  </a:xfrm>
                  <a:prstGeom prst="rect">
                    <a:avLst/>
                  </a:prstGeom>
                  <a:solidFill>
                    <a:schemeClr val="accent2"/>
                  </a:solidFill>
                  <a:ln w="12700" cap="flat" cmpd="sng">
                    <a:solidFill>
                      <a:srgbClr val="B05136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190" name="Google Shape;190;p20"/>
                  <p:cNvCxnSpPr/>
                  <p:nvPr/>
                </p:nvCxnSpPr>
                <p:spPr>
                  <a:xfrm>
                    <a:off x="2407621" y="5431254"/>
                    <a:ext cx="909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2"/>
                    </a:solidFill>
                    <a:prstDash val="solid"/>
                    <a:miter lim="800000"/>
                    <a:headEnd type="none" w="sm" len="sm"/>
                    <a:tailEnd type="triangle" w="med" len="med"/>
                  </a:ln>
                </p:spPr>
              </p:cxnSp>
              <p:cxnSp>
                <p:nvCxnSpPr>
                  <p:cNvPr id="191" name="Google Shape;191;p20"/>
                  <p:cNvCxnSpPr/>
                  <p:nvPr/>
                </p:nvCxnSpPr>
                <p:spPr>
                  <a:xfrm>
                    <a:off x="3500184" y="5431254"/>
                    <a:ext cx="909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2"/>
                    </a:solidFill>
                    <a:prstDash val="solid"/>
                    <a:miter lim="800000"/>
                    <a:headEnd type="none" w="sm" len="sm"/>
                    <a:tailEnd type="triangle" w="med" len="med"/>
                  </a:ln>
                </p:spPr>
              </p:cxnSp>
            </p:grpSp>
            <p:sp>
              <p:nvSpPr>
                <p:cNvPr id="192" name="Google Shape;192;p20"/>
                <p:cNvSpPr/>
                <p:nvPr/>
              </p:nvSpPr>
              <p:spPr>
                <a:xfrm>
                  <a:off x="515606" y="4382849"/>
                  <a:ext cx="1386300" cy="317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1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Neural Net 2</a:t>
                  </a:r>
                  <a:endParaRPr/>
                </a:p>
              </p:txBody>
            </p:sp>
            <p:grpSp>
              <p:nvGrpSpPr>
                <p:cNvPr id="193" name="Google Shape;193;p20"/>
                <p:cNvGrpSpPr/>
                <p:nvPr/>
              </p:nvGrpSpPr>
              <p:grpSpPr>
                <a:xfrm>
                  <a:off x="2214582" y="4285373"/>
                  <a:ext cx="2388225" cy="512101"/>
                  <a:chOff x="2214582" y="4245759"/>
                  <a:chExt cx="2388225" cy="512101"/>
                </a:xfrm>
              </p:grpSpPr>
              <p:sp>
                <p:nvSpPr>
                  <p:cNvPr id="194" name="Google Shape;194;p20"/>
                  <p:cNvSpPr/>
                  <p:nvPr/>
                </p:nvSpPr>
                <p:spPr>
                  <a:xfrm rot="-5400000">
                    <a:off x="4245207" y="4400260"/>
                    <a:ext cx="512100" cy="203100"/>
                  </a:xfrm>
                  <a:prstGeom prst="rect">
                    <a:avLst/>
                  </a:prstGeom>
                  <a:solidFill>
                    <a:schemeClr val="accent2"/>
                  </a:solidFill>
                  <a:ln w="12700" cap="flat" cmpd="sng">
                    <a:solidFill>
                      <a:srgbClr val="B05136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" name="Google Shape;195;p20"/>
                  <p:cNvSpPr/>
                  <p:nvPr/>
                </p:nvSpPr>
                <p:spPr>
                  <a:xfrm rot="-5400000">
                    <a:off x="3152644" y="4400259"/>
                    <a:ext cx="512100" cy="203100"/>
                  </a:xfrm>
                  <a:prstGeom prst="rect">
                    <a:avLst/>
                  </a:prstGeom>
                  <a:solidFill>
                    <a:schemeClr val="accent2"/>
                  </a:solidFill>
                  <a:ln w="12700" cap="flat" cmpd="sng">
                    <a:solidFill>
                      <a:srgbClr val="B05136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" name="Google Shape;196;p20"/>
                  <p:cNvSpPr/>
                  <p:nvPr/>
                </p:nvSpPr>
                <p:spPr>
                  <a:xfrm rot="-5400000">
                    <a:off x="2060082" y="4400259"/>
                    <a:ext cx="512100" cy="203100"/>
                  </a:xfrm>
                  <a:prstGeom prst="rect">
                    <a:avLst/>
                  </a:prstGeom>
                  <a:solidFill>
                    <a:schemeClr val="accent2"/>
                  </a:solidFill>
                  <a:ln w="12700" cap="flat" cmpd="sng">
                    <a:solidFill>
                      <a:srgbClr val="B05136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197" name="Google Shape;197;p20"/>
                  <p:cNvCxnSpPr/>
                  <p:nvPr/>
                </p:nvCxnSpPr>
                <p:spPr>
                  <a:xfrm>
                    <a:off x="3510344" y="4501827"/>
                    <a:ext cx="8895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2"/>
                    </a:solidFill>
                    <a:prstDash val="solid"/>
                    <a:miter lim="800000"/>
                    <a:headEnd type="none" w="sm" len="sm"/>
                    <a:tailEnd type="triangle" w="med" len="med"/>
                  </a:ln>
                </p:spPr>
              </p:cxnSp>
              <p:cxnSp>
                <p:nvCxnSpPr>
                  <p:cNvPr id="198" name="Google Shape;198;p20"/>
                  <p:cNvCxnSpPr>
                    <a:stCxn id="196" idx="2"/>
                  </p:cNvCxnSpPr>
                  <p:nvPr/>
                </p:nvCxnSpPr>
                <p:spPr>
                  <a:xfrm>
                    <a:off x="2417682" y="4501809"/>
                    <a:ext cx="8895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2"/>
                    </a:solidFill>
                    <a:prstDash val="solid"/>
                    <a:miter lim="800000"/>
                    <a:headEnd type="none" w="sm" len="sm"/>
                    <a:tailEnd type="triangle" w="med" len="med"/>
                  </a:ln>
                </p:spPr>
              </p:cxnSp>
            </p:grpSp>
          </p:grpSp>
        </p:grpSp>
        <p:sp>
          <p:nvSpPr>
            <p:cNvPr id="199" name="Google Shape;199;p20"/>
            <p:cNvSpPr/>
            <p:nvPr/>
          </p:nvSpPr>
          <p:spPr>
            <a:xfrm>
              <a:off x="809254" y="5764596"/>
              <a:ext cx="5425200" cy="9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Typical s</a:t>
              </a:r>
              <a:r>
                <a:rPr lang="en-US" sz="1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earch time: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1000x the cost of a single training run (1000s of GPU days)</a:t>
              </a:r>
              <a:endParaRPr/>
            </a:p>
          </p:txBody>
        </p:sp>
      </p:grpSp>
      <p:grpSp>
        <p:nvGrpSpPr>
          <p:cNvPr id="200" name="Google Shape;200;p20"/>
          <p:cNvGrpSpPr/>
          <p:nvPr/>
        </p:nvGrpSpPr>
        <p:grpSpPr>
          <a:xfrm>
            <a:off x="6526500" y="2565082"/>
            <a:ext cx="5362800" cy="3973793"/>
            <a:chOff x="6829243" y="2583106"/>
            <a:chExt cx="5362800" cy="3973793"/>
          </a:xfrm>
        </p:grpSpPr>
        <p:sp>
          <p:nvSpPr>
            <p:cNvPr id="201" name="Google Shape;201;p20"/>
            <p:cNvSpPr/>
            <p:nvPr/>
          </p:nvSpPr>
          <p:spPr>
            <a:xfrm>
              <a:off x="7002336" y="2583106"/>
              <a:ext cx="4954200" cy="45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Supernetwork-based NAS </a:t>
              </a:r>
              <a:r>
                <a:rPr lang="en-US" sz="12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[1]</a:t>
              </a:r>
              <a:endParaRPr sz="1200"/>
            </a:p>
          </p:txBody>
        </p:sp>
        <p:grpSp>
          <p:nvGrpSpPr>
            <p:cNvPr id="202" name="Google Shape;202;p20"/>
            <p:cNvGrpSpPr/>
            <p:nvPr/>
          </p:nvGrpSpPr>
          <p:grpSpPr>
            <a:xfrm>
              <a:off x="7321829" y="3424597"/>
              <a:ext cx="4315374" cy="1953348"/>
              <a:chOff x="7477621" y="3254837"/>
              <a:chExt cx="4315374" cy="1953348"/>
            </a:xfrm>
          </p:grpSpPr>
          <p:grpSp>
            <p:nvGrpSpPr>
              <p:cNvPr id="203" name="Google Shape;203;p20"/>
              <p:cNvGrpSpPr/>
              <p:nvPr/>
            </p:nvGrpSpPr>
            <p:grpSpPr>
              <a:xfrm>
                <a:off x="7786218" y="3254839"/>
                <a:ext cx="833700" cy="1542900"/>
                <a:chOff x="7896575" y="3254840"/>
                <a:chExt cx="833700" cy="1542900"/>
              </a:xfrm>
            </p:grpSpPr>
            <p:sp>
              <p:nvSpPr>
                <p:cNvPr id="204" name="Google Shape;204;p20"/>
                <p:cNvSpPr/>
                <p:nvPr/>
              </p:nvSpPr>
              <p:spPr>
                <a:xfrm>
                  <a:off x="7896575" y="3254840"/>
                  <a:ext cx="833700" cy="1542900"/>
                </a:xfrm>
                <a:prstGeom prst="rect">
                  <a:avLst/>
                </a:prstGeom>
                <a:noFill/>
                <a:ln w="12700" cap="flat" cmpd="sng">
                  <a:solidFill>
                    <a:schemeClr val="lt1"/>
                  </a:solidFill>
                  <a:prstDash val="dash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05" name="Google Shape;205;p20"/>
                <p:cNvGrpSpPr/>
                <p:nvPr/>
              </p:nvGrpSpPr>
              <p:grpSpPr>
                <a:xfrm>
                  <a:off x="8130579" y="3345694"/>
                  <a:ext cx="365700" cy="1361456"/>
                  <a:chOff x="8130579" y="3341572"/>
                  <a:chExt cx="365700" cy="1361456"/>
                </a:xfrm>
              </p:grpSpPr>
              <p:sp>
                <p:nvSpPr>
                  <p:cNvPr id="206" name="Google Shape;206;p20"/>
                  <p:cNvSpPr/>
                  <p:nvPr/>
                </p:nvSpPr>
                <p:spPr>
                  <a:xfrm>
                    <a:off x="8130579" y="3341572"/>
                    <a:ext cx="365700" cy="365700"/>
                  </a:xfrm>
                  <a:prstGeom prst="rect">
                    <a:avLst/>
                  </a:prstGeom>
                  <a:solidFill>
                    <a:schemeClr val="accent2"/>
                  </a:solidFill>
                  <a:ln w="12700" cap="flat" cmpd="sng">
                    <a:solidFill>
                      <a:srgbClr val="B05136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7" name="Google Shape;207;p20"/>
                  <p:cNvSpPr/>
                  <p:nvPr/>
                </p:nvSpPr>
                <p:spPr>
                  <a:xfrm>
                    <a:off x="8222019" y="4520028"/>
                    <a:ext cx="183000" cy="183000"/>
                  </a:xfrm>
                  <a:prstGeom prst="rect">
                    <a:avLst/>
                  </a:prstGeom>
                  <a:solidFill>
                    <a:schemeClr val="accent2"/>
                  </a:solidFill>
                  <a:ln w="12700" cap="flat" cmpd="sng">
                    <a:solidFill>
                      <a:schemeClr val="accent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8" name="Google Shape;208;p20"/>
                  <p:cNvSpPr/>
                  <p:nvPr/>
                </p:nvSpPr>
                <p:spPr>
                  <a:xfrm rot="-5400000">
                    <a:off x="8057359" y="4012112"/>
                    <a:ext cx="512100" cy="203100"/>
                  </a:xfrm>
                  <a:prstGeom prst="rect">
                    <a:avLst/>
                  </a:prstGeom>
                  <a:solidFill>
                    <a:schemeClr val="accent2"/>
                  </a:solidFill>
                  <a:ln w="12700" cap="flat" cmpd="sng">
                    <a:solidFill>
                      <a:srgbClr val="B05136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9" name="Google Shape;209;p20"/>
              <p:cNvGrpSpPr/>
              <p:nvPr/>
            </p:nvGrpSpPr>
            <p:grpSpPr>
              <a:xfrm>
                <a:off x="9218355" y="3254837"/>
                <a:ext cx="833700" cy="1542900"/>
                <a:chOff x="8935119" y="3254839"/>
                <a:chExt cx="833700" cy="1542900"/>
              </a:xfrm>
            </p:grpSpPr>
            <p:sp>
              <p:nvSpPr>
                <p:cNvPr id="210" name="Google Shape;210;p20"/>
                <p:cNvSpPr/>
                <p:nvPr/>
              </p:nvSpPr>
              <p:spPr>
                <a:xfrm>
                  <a:off x="8935119" y="3254839"/>
                  <a:ext cx="833700" cy="1542900"/>
                </a:xfrm>
                <a:prstGeom prst="rect">
                  <a:avLst/>
                </a:prstGeom>
                <a:noFill/>
                <a:ln w="12700" cap="flat" cmpd="sng">
                  <a:solidFill>
                    <a:schemeClr val="lt1"/>
                  </a:solidFill>
                  <a:prstDash val="dash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11" name="Google Shape;211;p20"/>
                <p:cNvGrpSpPr/>
                <p:nvPr/>
              </p:nvGrpSpPr>
              <p:grpSpPr>
                <a:xfrm>
                  <a:off x="9169123" y="3345693"/>
                  <a:ext cx="365700" cy="1361456"/>
                  <a:chOff x="8130579" y="3341572"/>
                  <a:chExt cx="365700" cy="1361456"/>
                </a:xfrm>
              </p:grpSpPr>
              <p:sp>
                <p:nvSpPr>
                  <p:cNvPr id="212" name="Google Shape;212;p20"/>
                  <p:cNvSpPr/>
                  <p:nvPr/>
                </p:nvSpPr>
                <p:spPr>
                  <a:xfrm>
                    <a:off x="8130579" y="3341572"/>
                    <a:ext cx="365700" cy="365700"/>
                  </a:xfrm>
                  <a:prstGeom prst="rect">
                    <a:avLst/>
                  </a:prstGeom>
                  <a:solidFill>
                    <a:schemeClr val="accent2"/>
                  </a:solidFill>
                  <a:ln w="12700" cap="flat" cmpd="sng">
                    <a:solidFill>
                      <a:srgbClr val="B05136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" name="Google Shape;213;p20"/>
                  <p:cNvSpPr/>
                  <p:nvPr/>
                </p:nvSpPr>
                <p:spPr>
                  <a:xfrm>
                    <a:off x="8222019" y="4520028"/>
                    <a:ext cx="183000" cy="183000"/>
                  </a:xfrm>
                  <a:prstGeom prst="rect">
                    <a:avLst/>
                  </a:prstGeom>
                  <a:solidFill>
                    <a:schemeClr val="accent2"/>
                  </a:solidFill>
                  <a:ln w="12700" cap="flat" cmpd="sng">
                    <a:solidFill>
                      <a:srgbClr val="B05136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4" name="Google Shape;214;p20"/>
                  <p:cNvSpPr/>
                  <p:nvPr/>
                </p:nvSpPr>
                <p:spPr>
                  <a:xfrm rot="-5400000">
                    <a:off x="8057359" y="4012112"/>
                    <a:ext cx="512100" cy="203100"/>
                  </a:xfrm>
                  <a:prstGeom prst="rect">
                    <a:avLst/>
                  </a:prstGeom>
                  <a:solidFill>
                    <a:schemeClr val="accent2"/>
                  </a:solidFill>
                  <a:ln w="12700" cap="flat" cmpd="sng">
                    <a:solidFill>
                      <a:srgbClr val="B05136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15" name="Google Shape;215;p20"/>
              <p:cNvGrpSpPr/>
              <p:nvPr/>
            </p:nvGrpSpPr>
            <p:grpSpPr>
              <a:xfrm>
                <a:off x="10650492" y="3254838"/>
                <a:ext cx="833700" cy="1542900"/>
                <a:chOff x="10027681" y="3254870"/>
                <a:chExt cx="833700" cy="1542900"/>
              </a:xfrm>
            </p:grpSpPr>
            <p:sp>
              <p:nvSpPr>
                <p:cNvPr id="216" name="Google Shape;216;p20"/>
                <p:cNvSpPr/>
                <p:nvPr/>
              </p:nvSpPr>
              <p:spPr>
                <a:xfrm>
                  <a:off x="10027681" y="3254870"/>
                  <a:ext cx="833700" cy="1542900"/>
                </a:xfrm>
                <a:prstGeom prst="rect">
                  <a:avLst/>
                </a:prstGeom>
                <a:noFill/>
                <a:ln w="12700" cap="flat" cmpd="sng">
                  <a:solidFill>
                    <a:schemeClr val="lt1"/>
                  </a:solidFill>
                  <a:prstDash val="dash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17" name="Google Shape;217;p20"/>
                <p:cNvGrpSpPr/>
                <p:nvPr/>
              </p:nvGrpSpPr>
              <p:grpSpPr>
                <a:xfrm>
                  <a:off x="10261685" y="3345724"/>
                  <a:ext cx="365700" cy="1361456"/>
                  <a:chOff x="8130579" y="3341572"/>
                  <a:chExt cx="365700" cy="1361456"/>
                </a:xfrm>
              </p:grpSpPr>
              <p:sp>
                <p:nvSpPr>
                  <p:cNvPr id="218" name="Google Shape;218;p20"/>
                  <p:cNvSpPr/>
                  <p:nvPr/>
                </p:nvSpPr>
                <p:spPr>
                  <a:xfrm>
                    <a:off x="8130579" y="3341572"/>
                    <a:ext cx="365700" cy="365700"/>
                  </a:xfrm>
                  <a:prstGeom prst="rect">
                    <a:avLst/>
                  </a:prstGeom>
                  <a:solidFill>
                    <a:schemeClr val="accent2"/>
                  </a:solidFill>
                  <a:ln w="12700" cap="flat" cmpd="sng">
                    <a:solidFill>
                      <a:srgbClr val="B05136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" name="Google Shape;219;p20"/>
                  <p:cNvSpPr/>
                  <p:nvPr/>
                </p:nvSpPr>
                <p:spPr>
                  <a:xfrm>
                    <a:off x="8222019" y="4520028"/>
                    <a:ext cx="183000" cy="183000"/>
                  </a:xfrm>
                  <a:prstGeom prst="rect">
                    <a:avLst/>
                  </a:prstGeom>
                  <a:solidFill>
                    <a:schemeClr val="accent2"/>
                  </a:solidFill>
                  <a:ln w="12700" cap="flat" cmpd="sng">
                    <a:solidFill>
                      <a:srgbClr val="B05136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" name="Google Shape;220;p20"/>
                  <p:cNvSpPr/>
                  <p:nvPr/>
                </p:nvSpPr>
                <p:spPr>
                  <a:xfrm rot="-5400000">
                    <a:off x="8057359" y="4012112"/>
                    <a:ext cx="512100" cy="203100"/>
                  </a:xfrm>
                  <a:prstGeom prst="rect">
                    <a:avLst/>
                  </a:prstGeom>
                  <a:solidFill>
                    <a:schemeClr val="accent2"/>
                  </a:solidFill>
                  <a:ln w="12700" cap="flat" cmpd="sng">
                    <a:solidFill>
                      <a:srgbClr val="B05136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cxnSp>
            <p:nvCxnSpPr>
              <p:cNvPr id="221" name="Google Shape;221;p20"/>
              <p:cNvCxnSpPr>
                <a:stCxn id="204" idx="3"/>
                <a:endCxn id="210" idx="1"/>
              </p:cNvCxnSpPr>
              <p:nvPr/>
            </p:nvCxnSpPr>
            <p:spPr>
              <a:xfrm>
                <a:off x="8619918" y="4026289"/>
                <a:ext cx="598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222" name="Google Shape;222;p20"/>
              <p:cNvCxnSpPr>
                <a:stCxn id="210" idx="3"/>
                <a:endCxn id="216" idx="1"/>
              </p:cNvCxnSpPr>
              <p:nvPr/>
            </p:nvCxnSpPr>
            <p:spPr>
              <a:xfrm>
                <a:off x="10052055" y="4026287"/>
                <a:ext cx="598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223" name="Google Shape;223;p20"/>
              <p:cNvSpPr/>
              <p:nvPr/>
            </p:nvSpPr>
            <p:spPr>
              <a:xfrm>
                <a:off x="7477621" y="4891085"/>
                <a:ext cx="1451100" cy="317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Module Choice 1</a:t>
                </a:r>
                <a:endParaRPr/>
              </a:p>
            </p:txBody>
          </p:sp>
          <p:sp>
            <p:nvSpPr>
              <p:cNvPr id="224" name="Google Shape;224;p20"/>
              <p:cNvSpPr/>
              <p:nvPr/>
            </p:nvSpPr>
            <p:spPr>
              <a:xfrm>
                <a:off x="8909758" y="4891085"/>
                <a:ext cx="1451100" cy="317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Module Choice 2</a:t>
                </a:r>
                <a:endParaRPr/>
              </a:p>
            </p:txBody>
          </p:sp>
          <p:sp>
            <p:nvSpPr>
              <p:cNvPr id="225" name="Google Shape;225;p20"/>
              <p:cNvSpPr/>
              <p:nvPr/>
            </p:nvSpPr>
            <p:spPr>
              <a:xfrm>
                <a:off x="10341895" y="4891085"/>
                <a:ext cx="1451100" cy="317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Module Choice N</a:t>
                </a:r>
                <a:endParaRPr/>
              </a:p>
            </p:txBody>
          </p:sp>
        </p:grpSp>
        <p:sp>
          <p:nvSpPr>
            <p:cNvPr id="226" name="Google Shape;226;p20"/>
            <p:cNvSpPr/>
            <p:nvPr/>
          </p:nvSpPr>
          <p:spPr>
            <a:xfrm>
              <a:off x="6829243" y="5762799"/>
              <a:ext cx="5362800" cy="79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Typical search time: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2x to 10x the cost of a single training run (10s of GPU days)</a:t>
              </a:r>
              <a:endParaRPr sz="16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7" name="Google Shape;227;p20"/>
          <p:cNvSpPr txBox="1"/>
          <p:nvPr/>
        </p:nvSpPr>
        <p:spPr>
          <a:xfrm>
            <a:off x="652225" y="6434100"/>
            <a:ext cx="109389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[1] Albert Shaw, Daniel Hunter, Forrest Iandola, Sammy Sidhu. "SqueezeNAS: Fast neural architecture search for faster semantic segmentation." ICCV Neural Architects Workshop, 2019.</a:t>
            </a: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[2] Barret Zoph and Quoc V. Le. "Neural architecture search with reinforcement learning."  International Conference on Learning Representations, 2017.</a:t>
            </a: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1"/>
          <p:cNvSpPr txBox="1">
            <a:spLocks noGrp="1"/>
          </p:cNvSpPr>
          <p:nvPr>
            <p:ph type="title"/>
          </p:nvPr>
        </p:nvSpPr>
        <p:spPr>
          <a:xfrm>
            <a:off x="838200" y="133349"/>
            <a:ext cx="10938900" cy="779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need for optimizing neural networks for specific hardware</a:t>
            </a:r>
            <a:endParaRPr/>
          </a:p>
        </p:txBody>
      </p:sp>
      <p:sp>
        <p:nvSpPr>
          <p:cNvPr id="234" name="Google Shape;234;p21"/>
          <p:cNvSpPr txBox="1">
            <a:spLocks noGrp="1"/>
          </p:cNvSpPr>
          <p:nvPr>
            <p:ph type="body" idx="2"/>
          </p:nvPr>
        </p:nvSpPr>
        <p:spPr>
          <a:xfrm>
            <a:off x="838199" y="6055017"/>
            <a:ext cx="10938900" cy="76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Image credit: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Mario Almeida, Stefanos Laskaridis, Ilias Leontiadis, Stylianos I. Venieris, Nicholas D. Lane.  "EmBench: Quantifying Performance Variations of Deep Neural Networks across Modern Commodity Devices." MobiSys, 2019</a:t>
            </a:r>
            <a:endParaRPr sz="1300"/>
          </a:p>
        </p:txBody>
      </p:sp>
      <p:pic>
        <p:nvPicPr>
          <p:cNvPr id="235" name="Google Shape;235;p21"/>
          <p:cNvPicPr preferRelativeResize="0"/>
          <p:nvPr/>
        </p:nvPicPr>
        <p:blipFill rotWithShape="1">
          <a:blip r:embed="rId3">
            <a:alphaModFix/>
          </a:blip>
          <a:srcRect l="2629" t="4988"/>
          <a:stretch/>
        </p:blipFill>
        <p:spPr>
          <a:xfrm>
            <a:off x="535300" y="1892138"/>
            <a:ext cx="5244464" cy="358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1"/>
          <p:cNvPicPr preferRelativeResize="0"/>
          <p:nvPr/>
        </p:nvPicPr>
        <p:blipFill rotWithShape="1">
          <a:blip r:embed="rId4">
            <a:alphaModFix/>
          </a:blip>
          <a:srcRect t="10209"/>
          <a:stretch/>
        </p:blipFill>
        <p:spPr>
          <a:xfrm>
            <a:off x="6235825" y="1864326"/>
            <a:ext cx="5318174" cy="3585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1"/>
          <p:cNvSpPr txBox="1"/>
          <p:nvPr/>
        </p:nvSpPr>
        <p:spPr>
          <a:xfrm>
            <a:off x="7332297" y="980100"/>
            <a:ext cx="2937600" cy="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NVIDIA 2080Ti GPU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mobilenet_v2 is 2x </a:t>
            </a:r>
            <a:r>
              <a:rPr lang="en-US" sz="13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slower</a:t>
            </a:r>
            <a:r>
              <a:rPr lang="en-US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than vgg16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1"/>
          <p:cNvSpPr txBox="1"/>
          <p:nvPr/>
        </p:nvSpPr>
        <p:spPr>
          <a:xfrm>
            <a:off x="705500" y="980100"/>
            <a:ext cx="4734300" cy="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Movidius Neural Compute Stick 2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mobilenet_v2 is 5x </a:t>
            </a:r>
            <a:r>
              <a:rPr lang="en-US" sz="13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faster</a:t>
            </a:r>
            <a:r>
              <a:rPr lang="en-US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than vgg16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1"/>
          <p:cNvSpPr txBox="1"/>
          <p:nvPr/>
        </p:nvSpPr>
        <p:spPr>
          <a:xfrm>
            <a:off x="8707300" y="5653025"/>
            <a:ext cx="2991900" cy="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for all experiments, batch size = 1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2"/>
          <p:cNvSpPr txBox="1">
            <a:spLocks noGrp="1"/>
          </p:cNvSpPr>
          <p:nvPr>
            <p:ph type="title"/>
          </p:nvPr>
        </p:nvSpPr>
        <p:spPr>
          <a:xfrm>
            <a:off x="838200" y="133349"/>
            <a:ext cx="10938900" cy="779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SqueezeNAS: optimizing for accuracy and latency</a:t>
            </a:r>
            <a:endParaRPr/>
          </a:p>
        </p:txBody>
      </p:sp>
      <p:sp>
        <p:nvSpPr>
          <p:cNvPr id="246" name="Google Shape;246;p22"/>
          <p:cNvSpPr txBox="1">
            <a:spLocks noGrp="1"/>
          </p:cNvSpPr>
          <p:nvPr>
            <p:ph type="body" idx="1"/>
          </p:nvPr>
        </p:nvSpPr>
        <p:spPr>
          <a:xfrm>
            <a:off x="7843450" y="5421300"/>
            <a:ext cx="4250100" cy="77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CCCCCC"/>
                </a:solidFill>
              </a:rPr>
              <a:t>The SqueezeNAS search space includes grouped convolutions and dilated convolutions</a:t>
            </a:r>
            <a:endParaRPr sz="1600">
              <a:solidFill>
                <a:srgbClr val="CCCCCC"/>
              </a:solidFill>
            </a:endParaRPr>
          </a:p>
        </p:txBody>
      </p:sp>
      <p:sp>
        <p:nvSpPr>
          <p:cNvPr id="247" name="Google Shape;247;p22"/>
          <p:cNvSpPr txBox="1">
            <a:spLocks noGrp="1"/>
          </p:cNvSpPr>
          <p:nvPr>
            <p:ph type="body" idx="2"/>
          </p:nvPr>
        </p:nvSpPr>
        <p:spPr>
          <a:xfrm>
            <a:off x="838200" y="6199022"/>
            <a:ext cx="10938900" cy="438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/>
              <a:t>[1] Albert Shaw, Daniel Hunter, Forrest Iandola, Sammy Sidhu. SqueezeNAS: Fast neural architecture search for faster semantic segmentation. arXiv:1908.01748 and ICCV Workshops, 2019.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2"/>
          <p:cNvSpPr txBox="1"/>
          <p:nvPr/>
        </p:nvSpPr>
        <p:spPr>
          <a:xfrm>
            <a:off x="910975" y="693375"/>
            <a:ext cx="4347300" cy="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CCCCC"/>
                </a:solidFill>
                <a:latin typeface="Calibri"/>
                <a:ea typeface="Calibri"/>
                <a:cs typeface="Calibri"/>
                <a:sym typeface="Calibri"/>
              </a:rPr>
              <a:t>Dataset: Cityscapes validation set</a:t>
            </a:r>
            <a:endParaRPr>
              <a:solidFill>
                <a:srgbClr val="CCCC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CCCCC"/>
                </a:solidFill>
                <a:latin typeface="Calibri"/>
                <a:ea typeface="Calibri"/>
                <a:cs typeface="Calibri"/>
                <a:sym typeface="Calibri"/>
              </a:rPr>
              <a:t>Target hardware: NVIDIA Xavier mobile GPU (30 Watts)</a:t>
            </a:r>
            <a:endParaRPr>
              <a:solidFill>
                <a:srgbClr val="CCCC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Google Shape;249;p22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6138" y="1408913"/>
            <a:ext cx="7239726" cy="447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3"/>
          <p:cNvSpPr txBox="1">
            <a:spLocks noGrp="1"/>
          </p:cNvSpPr>
          <p:nvPr>
            <p:ph type="body" idx="1"/>
          </p:nvPr>
        </p:nvSpPr>
        <p:spPr>
          <a:xfrm>
            <a:off x="838199" y="1046161"/>
            <a:ext cx="10938900" cy="513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2015 → 2020: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40 - 160x reduction in computational cost without changing accuracy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and also...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double-digit improvements in accuracy without increasing computational cost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What were some of the key ingredients in these improvements?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Grouped convolutions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Dilated convolutions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Neural architecture search</a:t>
            </a:r>
            <a:endParaRPr/>
          </a:p>
        </p:txBody>
      </p:sp>
      <p:sp>
        <p:nvSpPr>
          <p:cNvPr id="256" name="Google Shape;256;p23"/>
          <p:cNvSpPr txBox="1">
            <a:spLocks noGrp="1"/>
          </p:cNvSpPr>
          <p:nvPr>
            <p:ph type="title"/>
          </p:nvPr>
        </p:nvSpPr>
        <p:spPr>
          <a:xfrm>
            <a:off x="838200" y="133349"/>
            <a:ext cx="10938900" cy="779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Summary of Part 1 (computer vision)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4"/>
          <p:cNvSpPr txBox="1">
            <a:spLocks noGrp="1"/>
          </p:cNvSpPr>
          <p:nvPr>
            <p:ph type="title"/>
          </p:nvPr>
        </p:nvSpPr>
        <p:spPr>
          <a:xfrm>
            <a:off x="838200" y="133349"/>
            <a:ext cx="10938900" cy="779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Part 2: Efficient Neural Networks for Natural Language Processing</a:t>
            </a:r>
            <a:endParaRPr/>
          </a:p>
        </p:txBody>
      </p:sp>
      <p:sp>
        <p:nvSpPr>
          <p:cNvPr id="263" name="Google Shape;263;p24"/>
          <p:cNvSpPr txBox="1">
            <a:spLocks noGrp="1"/>
          </p:cNvSpPr>
          <p:nvPr>
            <p:ph type="body" idx="1"/>
          </p:nvPr>
        </p:nvSpPr>
        <p:spPr>
          <a:xfrm>
            <a:off x="838199" y="1046161"/>
            <a:ext cx="10938900" cy="513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Motivating efficient neural networks for natural language processing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Background on self-attention networks for NLP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SqueezeBERT: Designing efficient self-attention neural networks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Results: SqueezeBERT vs others on a smartphone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5"/>
          <p:cNvSpPr txBox="1">
            <a:spLocks noGrp="1"/>
          </p:cNvSpPr>
          <p:nvPr>
            <p:ph type="title"/>
          </p:nvPr>
        </p:nvSpPr>
        <p:spPr>
          <a:xfrm>
            <a:off x="838200" y="133349"/>
            <a:ext cx="10938900" cy="779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develop mobile NLP?</a:t>
            </a:r>
            <a:endParaRPr/>
          </a:p>
        </p:txBody>
      </p:sp>
      <p:sp>
        <p:nvSpPr>
          <p:cNvPr id="270" name="Google Shape;270;p25"/>
          <p:cNvSpPr txBox="1">
            <a:spLocks noGrp="1"/>
          </p:cNvSpPr>
          <p:nvPr>
            <p:ph type="body" idx="1"/>
          </p:nvPr>
        </p:nvSpPr>
        <p:spPr>
          <a:xfrm>
            <a:off x="838200" y="2396050"/>
            <a:ext cx="5290800" cy="933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Humans write 300 billion messages per day [1-4]</a:t>
            </a:r>
            <a:endParaRPr/>
          </a:p>
        </p:txBody>
      </p:sp>
      <p:sp>
        <p:nvSpPr>
          <p:cNvPr id="271" name="Google Shape;271;p25"/>
          <p:cNvSpPr txBox="1">
            <a:spLocks noGrp="1"/>
          </p:cNvSpPr>
          <p:nvPr>
            <p:ph type="body" idx="1"/>
          </p:nvPr>
        </p:nvSpPr>
        <p:spPr>
          <a:xfrm>
            <a:off x="2509200" y="4678025"/>
            <a:ext cx="7849500" cy="48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1"/>
              <a:t>On-device NLP will help us to read, prioritize, understand and write messages</a:t>
            </a:r>
            <a:endParaRPr sz="1800" b="1" i="1"/>
          </a:p>
        </p:txBody>
      </p:sp>
      <p:pic>
        <p:nvPicPr>
          <p:cNvPr id="272" name="Google Shape;272;p25" descr="File:New Logo Gmail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3350" y="1790925"/>
            <a:ext cx="747125" cy="56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5" descr="Logo, whatsapp ico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76875" y="1727525"/>
            <a:ext cx="747124" cy="747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5" descr="Facebook - Home | Facebook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70400" y="1773750"/>
            <a:ext cx="600600" cy="6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5" descr="The Branding Source: New logo: Twitter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17400" y="1829213"/>
            <a:ext cx="600600" cy="489678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5"/>
          <p:cNvSpPr txBox="1">
            <a:spLocks noGrp="1"/>
          </p:cNvSpPr>
          <p:nvPr>
            <p:ph type="body" idx="1"/>
          </p:nvPr>
        </p:nvSpPr>
        <p:spPr>
          <a:xfrm>
            <a:off x="7417725" y="2608500"/>
            <a:ext cx="3390900" cy="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/>
              <a:t>Over half of emails are read on mobile devices [5]</a:t>
            </a:r>
            <a:endParaRPr sz="1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/>
              <a:t>Nearly half of Facebook users only login on mobile [6]</a:t>
            </a:r>
            <a:endParaRPr sz="1600"/>
          </a:p>
        </p:txBody>
      </p:sp>
      <p:pic>
        <p:nvPicPr>
          <p:cNvPr id="277" name="Google Shape;277;p25" descr="Google Pixel 3a 3a XL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46225" y="1055150"/>
            <a:ext cx="2341500" cy="149887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5"/>
          <p:cNvSpPr txBox="1">
            <a:spLocks noGrp="1"/>
          </p:cNvSpPr>
          <p:nvPr>
            <p:ph type="body" idx="2"/>
          </p:nvPr>
        </p:nvSpPr>
        <p:spPr>
          <a:xfrm>
            <a:off x="838199" y="5875867"/>
            <a:ext cx="10938900" cy="76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[1] https://www.dsayce.com/social-media/tweets-day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[2] https://blog.microfocus.com/how-much-data-is-created-on-the-internet-each-day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[3] https://www.cnet.com/news/whatsapp-65-billion-messages-sent-each-day-and-more-than-2-billion-minutes-of-calls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[4] https://info.templafy.com/blog/how-many-emails-are-sent-every-day-top-email-statistics-your-business-needs-to-know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[5] https://lovelymobile.news/mobile-has-largely-displaced-other-channels-for-email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[6] https://www.wordstream.com/blog/ws/2017/11/07/facebook-statistics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6"/>
          <p:cNvSpPr txBox="1">
            <a:spLocks noGrp="1"/>
          </p:cNvSpPr>
          <p:nvPr>
            <p:ph type="title"/>
          </p:nvPr>
        </p:nvSpPr>
        <p:spPr>
          <a:xfrm>
            <a:off x="838200" y="133349"/>
            <a:ext cx="10938900" cy="779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Self-attention networks have disrupted NLP</a:t>
            </a:r>
            <a:endParaRPr/>
          </a:p>
        </p:txBody>
      </p:sp>
      <p:sp>
        <p:nvSpPr>
          <p:cNvPr id="285" name="Google Shape;285;p26"/>
          <p:cNvSpPr txBox="1">
            <a:spLocks noGrp="1"/>
          </p:cNvSpPr>
          <p:nvPr>
            <p:ph type="body" idx="1"/>
          </p:nvPr>
        </p:nvSpPr>
        <p:spPr>
          <a:xfrm>
            <a:off x="1497750" y="1055675"/>
            <a:ext cx="4635600" cy="4229100"/>
          </a:xfrm>
          <a:prstGeom prst="rect">
            <a:avLst/>
          </a:prstGeom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Natural Language Generation (NLG)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/>
              <a:t>NLG Tasks: Machine Translation, Sentence Completion, Generative Question Answering</a:t>
            </a:r>
            <a:endParaRPr sz="1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/>
              <a:t>Self-Attention Models: Transformer [1], Transformer-XL, GPT-2, GPT-3, Turing-NLG</a:t>
            </a:r>
            <a:endParaRPr sz="1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286" name="Google Shape;286;p26"/>
          <p:cNvSpPr txBox="1">
            <a:spLocks noGrp="1"/>
          </p:cNvSpPr>
          <p:nvPr>
            <p:ph type="body" idx="2"/>
          </p:nvPr>
        </p:nvSpPr>
        <p:spPr>
          <a:xfrm>
            <a:off x="838199" y="5875867"/>
            <a:ext cx="10938900" cy="76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[1] A. Vaswani, N. Shazeer, N. Parmar, J. Uszkoreit, L. Jones, A. N. Gomez, L. Kaiser, and I. Polosukhin, Attention is all you need. NeurIPS, 2017.</a:t>
            </a:r>
            <a:endParaRPr/>
          </a:p>
        </p:txBody>
      </p:sp>
      <p:sp>
        <p:nvSpPr>
          <p:cNvPr id="287" name="Google Shape;287;p26"/>
          <p:cNvSpPr txBox="1">
            <a:spLocks noGrp="1"/>
          </p:cNvSpPr>
          <p:nvPr>
            <p:ph type="body" idx="1"/>
          </p:nvPr>
        </p:nvSpPr>
        <p:spPr>
          <a:xfrm>
            <a:off x="6481925" y="1055675"/>
            <a:ext cx="4635600" cy="4229100"/>
          </a:xfrm>
          <a:prstGeom prst="rect">
            <a:avLst/>
          </a:prstGeom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Natural Language Understanding (NLU)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/>
              <a:t>NLU Tasks: Extractive Question Answering, Text Classification</a:t>
            </a:r>
            <a:endParaRPr sz="1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/>
              <a:t>Self-Attention Models: GPT, BERT, ALBERT</a:t>
            </a:r>
            <a:endParaRPr sz="1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/>
              <a:t>Training mechanisms: RoBERTa, ELECTRA</a:t>
            </a:r>
            <a:endParaRPr sz="1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7"/>
          <p:cNvSpPr txBox="1">
            <a:spLocks noGrp="1"/>
          </p:cNvSpPr>
          <p:nvPr>
            <p:ph type="title"/>
          </p:nvPr>
        </p:nvSpPr>
        <p:spPr>
          <a:xfrm>
            <a:off x="838200" y="133349"/>
            <a:ext cx="10938900" cy="779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fast is BERT-base on a smartphone?</a:t>
            </a:r>
            <a:endParaRPr/>
          </a:p>
        </p:txBody>
      </p:sp>
      <p:sp>
        <p:nvSpPr>
          <p:cNvPr id="294" name="Google Shape;294;p27"/>
          <p:cNvSpPr txBox="1">
            <a:spLocks noGrp="1"/>
          </p:cNvSpPr>
          <p:nvPr>
            <p:ph type="body" idx="1"/>
          </p:nvPr>
        </p:nvSpPr>
        <p:spPr>
          <a:xfrm>
            <a:off x="838200" y="4543429"/>
            <a:ext cx="10938900" cy="68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Is TensorFlow faster than PyTorch?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It has been reported that TensorFlow-Lite runs BERT-base at 1.5 seconds per sentence on a Pixel 3 phone. [1]</a:t>
            </a:r>
            <a:endParaRPr sz="1800"/>
          </a:p>
        </p:txBody>
      </p:sp>
      <p:sp>
        <p:nvSpPr>
          <p:cNvPr id="295" name="Google Shape;295;p27"/>
          <p:cNvSpPr txBox="1">
            <a:spLocks noGrp="1"/>
          </p:cNvSpPr>
          <p:nvPr>
            <p:ph type="body" idx="2"/>
          </p:nvPr>
        </p:nvSpPr>
        <p:spPr>
          <a:xfrm>
            <a:off x="838199" y="5875867"/>
            <a:ext cx="10938900" cy="76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[1] Z. Sun, H. Yu, X. Song, R. Liu, Y. Yang, and D. Zhou, “MobileBERT: Task-agnostic compression of BERT by progressive knowledge transfer,” OpenReview submission, 2019.</a:t>
            </a:r>
            <a:endParaRPr/>
          </a:p>
        </p:txBody>
      </p:sp>
      <p:sp>
        <p:nvSpPr>
          <p:cNvPr id="296" name="Google Shape;296;p27"/>
          <p:cNvSpPr/>
          <p:nvPr/>
        </p:nvSpPr>
        <p:spPr>
          <a:xfrm>
            <a:off x="1875125" y="2232225"/>
            <a:ext cx="1820700" cy="5586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BERT-base 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 PyTorch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7" name="Google Shape;297;p27"/>
          <p:cNvCxnSpPr>
            <a:stCxn id="296" idx="3"/>
            <a:endCxn id="298" idx="1"/>
          </p:cNvCxnSpPr>
          <p:nvPr/>
        </p:nvCxnSpPr>
        <p:spPr>
          <a:xfrm>
            <a:off x="3695825" y="2511525"/>
            <a:ext cx="4095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8" name="Google Shape;298;p27"/>
          <p:cNvSpPr/>
          <p:nvPr/>
        </p:nvSpPr>
        <p:spPr>
          <a:xfrm>
            <a:off x="4105325" y="2232225"/>
            <a:ext cx="1820700" cy="5586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TorchScript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27"/>
          <p:cNvSpPr/>
          <p:nvPr/>
        </p:nvSpPr>
        <p:spPr>
          <a:xfrm>
            <a:off x="6496100" y="2232225"/>
            <a:ext cx="1820700" cy="5586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Google Pixel 3 Smartphone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0" name="Google Shape;300;p27"/>
          <p:cNvCxnSpPr>
            <a:stCxn id="298" idx="3"/>
            <a:endCxn id="299" idx="1"/>
          </p:cNvCxnSpPr>
          <p:nvPr/>
        </p:nvCxnSpPr>
        <p:spPr>
          <a:xfrm>
            <a:off x="5926025" y="2511525"/>
            <a:ext cx="570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1" name="Google Shape;301;p27"/>
          <p:cNvSpPr/>
          <p:nvPr/>
        </p:nvSpPr>
        <p:spPr>
          <a:xfrm>
            <a:off x="6496100" y="3115013"/>
            <a:ext cx="4979400" cy="5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BERT Latency: 1.7 seconds per sentence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batch size: 1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sequence length: 128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8"/>
          <p:cNvSpPr txBox="1">
            <a:spLocks noGrp="1"/>
          </p:cNvSpPr>
          <p:nvPr>
            <p:ph type="title"/>
          </p:nvPr>
        </p:nvSpPr>
        <p:spPr>
          <a:xfrm>
            <a:off x="838200" y="133349"/>
            <a:ext cx="10938900" cy="779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BERT Module</a:t>
            </a:r>
            <a:endParaRPr/>
          </a:p>
        </p:txBody>
      </p:sp>
      <p:sp>
        <p:nvSpPr>
          <p:cNvPr id="308" name="Google Shape;308;p28"/>
          <p:cNvSpPr txBox="1"/>
          <p:nvPr/>
        </p:nvSpPr>
        <p:spPr>
          <a:xfrm>
            <a:off x="6146129" y="1541175"/>
            <a:ext cx="13521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 tensor (W, C)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28"/>
          <p:cNvSpPr txBox="1"/>
          <p:nvPr/>
        </p:nvSpPr>
        <p:spPr>
          <a:xfrm>
            <a:off x="2392925" y="1643775"/>
            <a:ext cx="13521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 tensor (W, C)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28"/>
          <p:cNvSpPr/>
          <p:nvPr/>
        </p:nvSpPr>
        <p:spPr>
          <a:xfrm>
            <a:off x="5309875" y="345525"/>
            <a:ext cx="16725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Input tensor (W, C)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28"/>
          <p:cNvSpPr/>
          <p:nvPr/>
        </p:nvSpPr>
        <p:spPr>
          <a:xfrm>
            <a:off x="1738475" y="1367275"/>
            <a:ext cx="1296000" cy="275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 layer (FC)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8"/>
          <p:cNvSpPr/>
          <p:nvPr/>
        </p:nvSpPr>
        <p:spPr>
          <a:xfrm>
            <a:off x="5498119" y="1258125"/>
            <a:ext cx="1296000" cy="275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 layer (FC)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28"/>
          <p:cNvSpPr/>
          <p:nvPr/>
        </p:nvSpPr>
        <p:spPr>
          <a:xfrm>
            <a:off x="8486236" y="1181100"/>
            <a:ext cx="1296000" cy="275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 layer (FC)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4" name="Google Shape;314;p28"/>
          <p:cNvCxnSpPr>
            <a:stCxn id="310" idx="2"/>
            <a:endCxn id="311" idx="0"/>
          </p:cNvCxnSpPr>
          <p:nvPr/>
        </p:nvCxnSpPr>
        <p:spPr>
          <a:xfrm flipH="1">
            <a:off x="2386525" y="727725"/>
            <a:ext cx="3759600" cy="6396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5" name="Google Shape;315;p28"/>
          <p:cNvCxnSpPr>
            <a:stCxn id="310" idx="2"/>
            <a:endCxn id="312" idx="0"/>
          </p:cNvCxnSpPr>
          <p:nvPr/>
        </p:nvCxnSpPr>
        <p:spPr>
          <a:xfrm>
            <a:off x="6146125" y="727725"/>
            <a:ext cx="0" cy="5304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6" name="Google Shape;316;p28"/>
          <p:cNvCxnSpPr>
            <a:stCxn id="310" idx="2"/>
            <a:endCxn id="313" idx="0"/>
          </p:cNvCxnSpPr>
          <p:nvPr/>
        </p:nvCxnSpPr>
        <p:spPr>
          <a:xfrm>
            <a:off x="6146125" y="727725"/>
            <a:ext cx="2988000" cy="4533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7" name="Google Shape;317;p28"/>
          <p:cNvCxnSpPr>
            <a:stCxn id="311" idx="2"/>
            <a:endCxn id="318" idx="0"/>
          </p:cNvCxnSpPr>
          <p:nvPr/>
        </p:nvCxnSpPr>
        <p:spPr>
          <a:xfrm flipH="1">
            <a:off x="2370275" y="1642675"/>
            <a:ext cx="16200" cy="3822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8" name="Google Shape;318;p28"/>
          <p:cNvSpPr/>
          <p:nvPr/>
        </p:nvSpPr>
        <p:spPr>
          <a:xfrm>
            <a:off x="1909475" y="2024925"/>
            <a:ext cx="921300" cy="3063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Reshape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9" name="Google Shape;319;p28"/>
          <p:cNvCxnSpPr>
            <a:stCxn id="318" idx="2"/>
            <a:endCxn id="320" idx="0"/>
          </p:cNvCxnSpPr>
          <p:nvPr/>
        </p:nvCxnSpPr>
        <p:spPr>
          <a:xfrm>
            <a:off x="2370125" y="2331225"/>
            <a:ext cx="1689600" cy="6060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1" name="Google Shape;321;p28"/>
          <p:cNvSpPr txBox="1"/>
          <p:nvPr/>
        </p:nvSpPr>
        <p:spPr>
          <a:xfrm>
            <a:off x="2370275" y="2547600"/>
            <a:ext cx="11715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 tensor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(E, W, C/E)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2" name="Google Shape;322;p28"/>
          <p:cNvCxnSpPr>
            <a:stCxn id="312" idx="2"/>
            <a:endCxn id="323" idx="0"/>
          </p:cNvCxnSpPr>
          <p:nvPr/>
        </p:nvCxnSpPr>
        <p:spPr>
          <a:xfrm>
            <a:off x="6146119" y="1533525"/>
            <a:ext cx="0" cy="4914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3" name="Google Shape;323;p28"/>
          <p:cNvSpPr/>
          <p:nvPr/>
        </p:nvSpPr>
        <p:spPr>
          <a:xfrm>
            <a:off x="5685475" y="2024925"/>
            <a:ext cx="921300" cy="3063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Reshape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4" name="Google Shape;324;p28"/>
          <p:cNvCxnSpPr>
            <a:stCxn id="313" idx="2"/>
            <a:endCxn id="325" idx="0"/>
          </p:cNvCxnSpPr>
          <p:nvPr/>
        </p:nvCxnSpPr>
        <p:spPr>
          <a:xfrm>
            <a:off x="9134236" y="1456500"/>
            <a:ext cx="0" cy="5685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5" name="Google Shape;325;p28"/>
          <p:cNvSpPr/>
          <p:nvPr/>
        </p:nvSpPr>
        <p:spPr>
          <a:xfrm>
            <a:off x="8673575" y="2024925"/>
            <a:ext cx="921300" cy="3063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Reshape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28"/>
          <p:cNvSpPr/>
          <p:nvPr/>
        </p:nvSpPr>
        <p:spPr>
          <a:xfrm>
            <a:off x="3599150" y="2937125"/>
            <a:ext cx="921300" cy="3063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MatMul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6" name="Google Shape;326;p28"/>
          <p:cNvCxnSpPr>
            <a:stCxn id="323" idx="2"/>
            <a:endCxn id="320" idx="0"/>
          </p:cNvCxnSpPr>
          <p:nvPr/>
        </p:nvCxnSpPr>
        <p:spPr>
          <a:xfrm flipH="1">
            <a:off x="4059925" y="2331225"/>
            <a:ext cx="2086200" cy="6060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7" name="Google Shape;327;p28"/>
          <p:cNvSpPr txBox="1"/>
          <p:nvPr/>
        </p:nvSpPr>
        <p:spPr>
          <a:xfrm>
            <a:off x="5119400" y="2537750"/>
            <a:ext cx="13044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 tensor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(E, C/E, W)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8" name="Google Shape;328;p28"/>
          <p:cNvCxnSpPr>
            <a:stCxn id="320" idx="2"/>
            <a:endCxn id="329" idx="1"/>
          </p:cNvCxnSpPr>
          <p:nvPr/>
        </p:nvCxnSpPr>
        <p:spPr>
          <a:xfrm>
            <a:off x="4059800" y="3243425"/>
            <a:ext cx="1625700" cy="1632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0" name="Google Shape;330;p28"/>
          <p:cNvCxnSpPr>
            <a:stCxn id="325" idx="2"/>
            <a:endCxn id="329" idx="3"/>
          </p:cNvCxnSpPr>
          <p:nvPr/>
        </p:nvCxnSpPr>
        <p:spPr>
          <a:xfrm flipH="1">
            <a:off x="6606725" y="2331225"/>
            <a:ext cx="2527500" cy="10755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9" name="Google Shape;329;p28"/>
          <p:cNvSpPr/>
          <p:nvPr/>
        </p:nvSpPr>
        <p:spPr>
          <a:xfrm>
            <a:off x="5685475" y="3269025"/>
            <a:ext cx="921300" cy="275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MatMul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28"/>
          <p:cNvSpPr txBox="1"/>
          <p:nvPr/>
        </p:nvSpPr>
        <p:spPr>
          <a:xfrm>
            <a:off x="4410125" y="3408763"/>
            <a:ext cx="102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QK tensor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(E, W, W)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28"/>
          <p:cNvSpPr txBox="1"/>
          <p:nvPr/>
        </p:nvSpPr>
        <p:spPr>
          <a:xfrm>
            <a:off x="7771800" y="2884775"/>
            <a:ext cx="12291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 tensor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(E, W, C/E)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28"/>
          <p:cNvSpPr txBox="1"/>
          <p:nvPr/>
        </p:nvSpPr>
        <p:spPr>
          <a:xfrm>
            <a:off x="6146125" y="3581388"/>
            <a:ext cx="13521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QKV tensor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(E, W, C/E)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4" name="Google Shape;334;p28"/>
          <p:cNvCxnSpPr>
            <a:stCxn id="329" idx="2"/>
            <a:endCxn id="335" idx="0"/>
          </p:cNvCxnSpPr>
          <p:nvPr/>
        </p:nvCxnSpPr>
        <p:spPr>
          <a:xfrm>
            <a:off x="6146125" y="3544425"/>
            <a:ext cx="0" cy="6399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36" name="Google Shape;336;p28"/>
          <p:cNvSpPr txBox="1"/>
          <p:nvPr/>
        </p:nvSpPr>
        <p:spPr>
          <a:xfrm>
            <a:off x="9727275" y="5619750"/>
            <a:ext cx="230280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 = sequence length = 128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 = channels = 768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 = number of hEads = 12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28"/>
          <p:cNvSpPr txBox="1"/>
          <p:nvPr/>
        </p:nvSpPr>
        <p:spPr>
          <a:xfrm>
            <a:off x="533400" y="6515025"/>
            <a:ext cx="34290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Residual connections not shown.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28"/>
          <p:cNvSpPr txBox="1"/>
          <p:nvPr/>
        </p:nvSpPr>
        <p:spPr>
          <a:xfrm>
            <a:off x="9203654" y="1541175"/>
            <a:ext cx="13521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 tensor (W, C)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8200" y="133349"/>
            <a:ext cx="10938900" cy="779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Overview</a:t>
            </a:r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1"/>
          </p:nvPr>
        </p:nvSpPr>
        <p:spPr>
          <a:xfrm>
            <a:off x="838199" y="1046161"/>
            <a:ext cx="10938900" cy="513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Part 1: What have we learned from the last 5 years of progress in efficient neural networks for Computer Vision?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Part 2: SqueezeBERT — what can Computer Vision research teach Natural Language Processing research about efficient neural networks?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9"/>
          <p:cNvSpPr/>
          <p:nvPr/>
        </p:nvSpPr>
        <p:spPr>
          <a:xfrm>
            <a:off x="2238375" y="2581275"/>
            <a:ext cx="5219700" cy="2745900"/>
          </a:xfrm>
          <a:prstGeom prst="rect">
            <a:avLst/>
          </a:prstGeom>
          <a:solidFill>
            <a:srgbClr val="B45F0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9"/>
          <p:cNvSpPr txBox="1">
            <a:spLocks noGrp="1"/>
          </p:cNvSpPr>
          <p:nvPr>
            <p:ph type="title"/>
          </p:nvPr>
        </p:nvSpPr>
        <p:spPr>
          <a:xfrm>
            <a:off x="838200" y="133349"/>
            <a:ext cx="10938900" cy="779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BERT Module</a:t>
            </a:r>
            <a:endParaRPr/>
          </a:p>
        </p:txBody>
      </p:sp>
      <p:sp>
        <p:nvSpPr>
          <p:cNvPr id="346" name="Google Shape;346;p29"/>
          <p:cNvSpPr txBox="1"/>
          <p:nvPr/>
        </p:nvSpPr>
        <p:spPr>
          <a:xfrm>
            <a:off x="6146129" y="1541175"/>
            <a:ext cx="13521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 tensor (W, C)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29"/>
          <p:cNvSpPr txBox="1"/>
          <p:nvPr/>
        </p:nvSpPr>
        <p:spPr>
          <a:xfrm>
            <a:off x="2392925" y="1643775"/>
            <a:ext cx="13521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 tensor (W, C)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29"/>
          <p:cNvSpPr/>
          <p:nvPr/>
        </p:nvSpPr>
        <p:spPr>
          <a:xfrm>
            <a:off x="5309875" y="345525"/>
            <a:ext cx="16725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Input tensor (W, C)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29"/>
          <p:cNvSpPr/>
          <p:nvPr/>
        </p:nvSpPr>
        <p:spPr>
          <a:xfrm>
            <a:off x="1738475" y="1367275"/>
            <a:ext cx="1296000" cy="275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 layer (FC)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29"/>
          <p:cNvSpPr/>
          <p:nvPr/>
        </p:nvSpPr>
        <p:spPr>
          <a:xfrm>
            <a:off x="5498119" y="1258125"/>
            <a:ext cx="1296000" cy="275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 layer (FC)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29"/>
          <p:cNvSpPr/>
          <p:nvPr/>
        </p:nvSpPr>
        <p:spPr>
          <a:xfrm>
            <a:off x="8486236" y="1181100"/>
            <a:ext cx="1296000" cy="275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 layer (FC)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2" name="Google Shape;352;p29"/>
          <p:cNvCxnSpPr>
            <a:stCxn id="348" idx="2"/>
            <a:endCxn id="349" idx="0"/>
          </p:cNvCxnSpPr>
          <p:nvPr/>
        </p:nvCxnSpPr>
        <p:spPr>
          <a:xfrm flipH="1">
            <a:off x="2386525" y="727725"/>
            <a:ext cx="3759600" cy="6396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3" name="Google Shape;353;p29"/>
          <p:cNvCxnSpPr>
            <a:stCxn id="348" idx="2"/>
            <a:endCxn id="350" idx="0"/>
          </p:cNvCxnSpPr>
          <p:nvPr/>
        </p:nvCxnSpPr>
        <p:spPr>
          <a:xfrm>
            <a:off x="6146125" y="727725"/>
            <a:ext cx="0" cy="5304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4" name="Google Shape;354;p29"/>
          <p:cNvCxnSpPr>
            <a:stCxn id="348" idx="2"/>
            <a:endCxn id="351" idx="0"/>
          </p:cNvCxnSpPr>
          <p:nvPr/>
        </p:nvCxnSpPr>
        <p:spPr>
          <a:xfrm>
            <a:off x="6146125" y="727725"/>
            <a:ext cx="2988000" cy="4533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5" name="Google Shape;355;p29"/>
          <p:cNvCxnSpPr>
            <a:stCxn id="349" idx="2"/>
            <a:endCxn id="356" idx="0"/>
          </p:cNvCxnSpPr>
          <p:nvPr/>
        </p:nvCxnSpPr>
        <p:spPr>
          <a:xfrm flipH="1">
            <a:off x="2370275" y="1642675"/>
            <a:ext cx="16200" cy="3822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6" name="Google Shape;356;p29"/>
          <p:cNvSpPr/>
          <p:nvPr/>
        </p:nvSpPr>
        <p:spPr>
          <a:xfrm>
            <a:off x="1909475" y="2024925"/>
            <a:ext cx="921300" cy="3063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Reshape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7" name="Google Shape;357;p29"/>
          <p:cNvCxnSpPr>
            <a:stCxn id="356" idx="2"/>
            <a:endCxn id="358" idx="0"/>
          </p:cNvCxnSpPr>
          <p:nvPr/>
        </p:nvCxnSpPr>
        <p:spPr>
          <a:xfrm>
            <a:off x="2370125" y="2331225"/>
            <a:ext cx="1689600" cy="6060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9" name="Google Shape;359;p29"/>
          <p:cNvSpPr txBox="1"/>
          <p:nvPr/>
        </p:nvSpPr>
        <p:spPr>
          <a:xfrm>
            <a:off x="2370275" y="2547600"/>
            <a:ext cx="11715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 tensor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(E, W, C/E)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0" name="Google Shape;360;p29"/>
          <p:cNvCxnSpPr>
            <a:stCxn id="350" idx="2"/>
            <a:endCxn id="361" idx="0"/>
          </p:cNvCxnSpPr>
          <p:nvPr/>
        </p:nvCxnSpPr>
        <p:spPr>
          <a:xfrm>
            <a:off x="6146119" y="1533525"/>
            <a:ext cx="0" cy="4914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1" name="Google Shape;361;p29"/>
          <p:cNvSpPr/>
          <p:nvPr/>
        </p:nvSpPr>
        <p:spPr>
          <a:xfrm>
            <a:off x="5685475" y="2024925"/>
            <a:ext cx="921300" cy="3063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Reshape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2" name="Google Shape;362;p29"/>
          <p:cNvCxnSpPr>
            <a:stCxn id="351" idx="2"/>
            <a:endCxn id="363" idx="0"/>
          </p:cNvCxnSpPr>
          <p:nvPr/>
        </p:nvCxnSpPr>
        <p:spPr>
          <a:xfrm>
            <a:off x="9134236" y="1456500"/>
            <a:ext cx="0" cy="5685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3" name="Google Shape;363;p29"/>
          <p:cNvSpPr/>
          <p:nvPr/>
        </p:nvSpPr>
        <p:spPr>
          <a:xfrm>
            <a:off x="8673575" y="2024925"/>
            <a:ext cx="921300" cy="3063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Reshape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29"/>
          <p:cNvSpPr/>
          <p:nvPr/>
        </p:nvSpPr>
        <p:spPr>
          <a:xfrm>
            <a:off x="3599150" y="2937125"/>
            <a:ext cx="921300" cy="3063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MatMul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4" name="Google Shape;364;p29"/>
          <p:cNvCxnSpPr>
            <a:stCxn id="361" idx="2"/>
            <a:endCxn id="358" idx="0"/>
          </p:cNvCxnSpPr>
          <p:nvPr/>
        </p:nvCxnSpPr>
        <p:spPr>
          <a:xfrm flipH="1">
            <a:off x="4059925" y="2331225"/>
            <a:ext cx="2086200" cy="6060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5" name="Google Shape;365;p29"/>
          <p:cNvSpPr txBox="1"/>
          <p:nvPr/>
        </p:nvSpPr>
        <p:spPr>
          <a:xfrm>
            <a:off x="5119400" y="2537750"/>
            <a:ext cx="13044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 tensor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(E, C/E, W)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6" name="Google Shape;366;p29"/>
          <p:cNvCxnSpPr>
            <a:stCxn id="358" idx="2"/>
            <a:endCxn id="367" idx="1"/>
          </p:cNvCxnSpPr>
          <p:nvPr/>
        </p:nvCxnSpPr>
        <p:spPr>
          <a:xfrm>
            <a:off x="4059800" y="3243425"/>
            <a:ext cx="1625700" cy="1632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8" name="Google Shape;368;p29"/>
          <p:cNvCxnSpPr>
            <a:stCxn id="363" idx="2"/>
            <a:endCxn id="367" idx="3"/>
          </p:cNvCxnSpPr>
          <p:nvPr/>
        </p:nvCxnSpPr>
        <p:spPr>
          <a:xfrm flipH="1">
            <a:off x="6606725" y="2331225"/>
            <a:ext cx="2527500" cy="10755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7" name="Google Shape;367;p29"/>
          <p:cNvSpPr/>
          <p:nvPr/>
        </p:nvSpPr>
        <p:spPr>
          <a:xfrm>
            <a:off x="5685475" y="3269025"/>
            <a:ext cx="921300" cy="275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MatMul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29"/>
          <p:cNvSpPr txBox="1"/>
          <p:nvPr/>
        </p:nvSpPr>
        <p:spPr>
          <a:xfrm>
            <a:off x="4410125" y="3408763"/>
            <a:ext cx="102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QK tensor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(E, W, W)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29"/>
          <p:cNvSpPr txBox="1"/>
          <p:nvPr/>
        </p:nvSpPr>
        <p:spPr>
          <a:xfrm>
            <a:off x="7771800" y="2884775"/>
            <a:ext cx="12291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 tensor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(E, W, C/E)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29"/>
          <p:cNvSpPr txBox="1"/>
          <p:nvPr/>
        </p:nvSpPr>
        <p:spPr>
          <a:xfrm>
            <a:off x="6146125" y="3581388"/>
            <a:ext cx="13521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QKV tensor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(E, W, C/E)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2" name="Google Shape;372;p29"/>
          <p:cNvCxnSpPr>
            <a:stCxn id="367" idx="2"/>
            <a:endCxn id="373" idx="0"/>
          </p:cNvCxnSpPr>
          <p:nvPr/>
        </p:nvCxnSpPr>
        <p:spPr>
          <a:xfrm>
            <a:off x="6146125" y="3544425"/>
            <a:ext cx="0" cy="6399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74" name="Google Shape;374;p29"/>
          <p:cNvSpPr txBox="1"/>
          <p:nvPr/>
        </p:nvSpPr>
        <p:spPr>
          <a:xfrm>
            <a:off x="533400" y="6515025"/>
            <a:ext cx="34290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Residual connections not shown.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29"/>
          <p:cNvSpPr txBox="1"/>
          <p:nvPr/>
        </p:nvSpPr>
        <p:spPr>
          <a:xfrm>
            <a:off x="595475" y="3285075"/>
            <a:ext cx="12291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Self-Attention: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6" name="Google Shape;37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7525" y="4379663"/>
            <a:ext cx="3117600" cy="779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29"/>
          <p:cNvSpPr txBox="1"/>
          <p:nvPr/>
        </p:nvSpPr>
        <p:spPr>
          <a:xfrm>
            <a:off x="9727275" y="5619750"/>
            <a:ext cx="23028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 = sequence length = 128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 = channels = 768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 = number of hEads = 12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en-US" baseline="-25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= C/E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29"/>
          <p:cNvSpPr txBox="1"/>
          <p:nvPr/>
        </p:nvSpPr>
        <p:spPr>
          <a:xfrm>
            <a:off x="9203654" y="1541175"/>
            <a:ext cx="13521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 tensor (W, C)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0"/>
          <p:cNvSpPr txBox="1">
            <a:spLocks noGrp="1"/>
          </p:cNvSpPr>
          <p:nvPr>
            <p:ph type="title"/>
          </p:nvPr>
        </p:nvSpPr>
        <p:spPr>
          <a:xfrm>
            <a:off x="838200" y="133349"/>
            <a:ext cx="10938900" cy="779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BERT Module</a:t>
            </a:r>
            <a:endParaRPr/>
          </a:p>
        </p:txBody>
      </p:sp>
      <p:sp>
        <p:nvSpPr>
          <p:cNvPr id="385" name="Google Shape;385;p30"/>
          <p:cNvSpPr txBox="1"/>
          <p:nvPr/>
        </p:nvSpPr>
        <p:spPr>
          <a:xfrm>
            <a:off x="6146129" y="1541175"/>
            <a:ext cx="13521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 tensor (W, C)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30"/>
          <p:cNvSpPr txBox="1"/>
          <p:nvPr/>
        </p:nvSpPr>
        <p:spPr>
          <a:xfrm>
            <a:off x="2392925" y="1643775"/>
            <a:ext cx="13521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 tensor (W, C)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30"/>
          <p:cNvSpPr/>
          <p:nvPr/>
        </p:nvSpPr>
        <p:spPr>
          <a:xfrm>
            <a:off x="5309875" y="345525"/>
            <a:ext cx="16725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Input tensor (W, C)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30"/>
          <p:cNvSpPr/>
          <p:nvPr/>
        </p:nvSpPr>
        <p:spPr>
          <a:xfrm>
            <a:off x="1738475" y="1367275"/>
            <a:ext cx="1296000" cy="275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 layer (FC)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30"/>
          <p:cNvSpPr/>
          <p:nvPr/>
        </p:nvSpPr>
        <p:spPr>
          <a:xfrm>
            <a:off x="5498119" y="1258125"/>
            <a:ext cx="1296000" cy="275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 layer (FC)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30"/>
          <p:cNvSpPr/>
          <p:nvPr/>
        </p:nvSpPr>
        <p:spPr>
          <a:xfrm>
            <a:off x="8486236" y="1181100"/>
            <a:ext cx="1296000" cy="275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 layer (FC)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1" name="Google Shape;391;p30"/>
          <p:cNvCxnSpPr>
            <a:stCxn id="387" idx="2"/>
            <a:endCxn id="388" idx="0"/>
          </p:cNvCxnSpPr>
          <p:nvPr/>
        </p:nvCxnSpPr>
        <p:spPr>
          <a:xfrm flipH="1">
            <a:off x="2386525" y="727725"/>
            <a:ext cx="3759600" cy="6396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2" name="Google Shape;392;p30"/>
          <p:cNvCxnSpPr>
            <a:stCxn id="387" idx="2"/>
            <a:endCxn id="389" idx="0"/>
          </p:cNvCxnSpPr>
          <p:nvPr/>
        </p:nvCxnSpPr>
        <p:spPr>
          <a:xfrm>
            <a:off x="6146125" y="727725"/>
            <a:ext cx="0" cy="5304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3" name="Google Shape;393;p30"/>
          <p:cNvCxnSpPr>
            <a:stCxn id="387" idx="2"/>
            <a:endCxn id="390" idx="0"/>
          </p:cNvCxnSpPr>
          <p:nvPr/>
        </p:nvCxnSpPr>
        <p:spPr>
          <a:xfrm>
            <a:off x="6146125" y="727725"/>
            <a:ext cx="2988000" cy="4533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4" name="Google Shape;394;p30"/>
          <p:cNvCxnSpPr>
            <a:stCxn id="388" idx="2"/>
            <a:endCxn id="395" idx="0"/>
          </p:cNvCxnSpPr>
          <p:nvPr/>
        </p:nvCxnSpPr>
        <p:spPr>
          <a:xfrm flipH="1">
            <a:off x="2370275" y="1642675"/>
            <a:ext cx="16200" cy="3822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95" name="Google Shape;395;p30"/>
          <p:cNvSpPr/>
          <p:nvPr/>
        </p:nvSpPr>
        <p:spPr>
          <a:xfrm>
            <a:off x="1909475" y="2024925"/>
            <a:ext cx="921300" cy="3063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Reshape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6" name="Google Shape;396;p30"/>
          <p:cNvCxnSpPr>
            <a:stCxn id="395" idx="2"/>
            <a:endCxn id="397" idx="0"/>
          </p:cNvCxnSpPr>
          <p:nvPr/>
        </p:nvCxnSpPr>
        <p:spPr>
          <a:xfrm>
            <a:off x="2370125" y="2331225"/>
            <a:ext cx="1689600" cy="6060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98" name="Google Shape;398;p30"/>
          <p:cNvSpPr txBox="1"/>
          <p:nvPr/>
        </p:nvSpPr>
        <p:spPr>
          <a:xfrm>
            <a:off x="2370275" y="2547600"/>
            <a:ext cx="11715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 tensor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(E, W, C/E)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9" name="Google Shape;399;p30"/>
          <p:cNvCxnSpPr>
            <a:stCxn id="389" idx="2"/>
            <a:endCxn id="400" idx="0"/>
          </p:cNvCxnSpPr>
          <p:nvPr/>
        </p:nvCxnSpPr>
        <p:spPr>
          <a:xfrm>
            <a:off x="6146119" y="1533525"/>
            <a:ext cx="0" cy="4914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00" name="Google Shape;400;p30"/>
          <p:cNvSpPr/>
          <p:nvPr/>
        </p:nvSpPr>
        <p:spPr>
          <a:xfrm>
            <a:off x="5685475" y="2024925"/>
            <a:ext cx="921300" cy="3063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Reshape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1" name="Google Shape;401;p30"/>
          <p:cNvCxnSpPr>
            <a:stCxn id="390" idx="2"/>
            <a:endCxn id="402" idx="0"/>
          </p:cNvCxnSpPr>
          <p:nvPr/>
        </p:nvCxnSpPr>
        <p:spPr>
          <a:xfrm>
            <a:off x="9134236" y="1456500"/>
            <a:ext cx="0" cy="5685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02" name="Google Shape;402;p30"/>
          <p:cNvSpPr/>
          <p:nvPr/>
        </p:nvSpPr>
        <p:spPr>
          <a:xfrm>
            <a:off x="8673575" y="2024925"/>
            <a:ext cx="921300" cy="3063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Reshape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30"/>
          <p:cNvSpPr/>
          <p:nvPr/>
        </p:nvSpPr>
        <p:spPr>
          <a:xfrm>
            <a:off x="3599150" y="2937125"/>
            <a:ext cx="921300" cy="3063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MatMul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3" name="Google Shape;403;p30"/>
          <p:cNvCxnSpPr>
            <a:stCxn id="400" idx="2"/>
            <a:endCxn id="397" idx="0"/>
          </p:cNvCxnSpPr>
          <p:nvPr/>
        </p:nvCxnSpPr>
        <p:spPr>
          <a:xfrm flipH="1">
            <a:off x="4059925" y="2331225"/>
            <a:ext cx="2086200" cy="6060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04" name="Google Shape;404;p30"/>
          <p:cNvSpPr txBox="1"/>
          <p:nvPr/>
        </p:nvSpPr>
        <p:spPr>
          <a:xfrm>
            <a:off x="5119400" y="2537750"/>
            <a:ext cx="13044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 tensor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(E, C/E, W)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5" name="Google Shape;405;p30"/>
          <p:cNvCxnSpPr>
            <a:stCxn id="397" idx="2"/>
            <a:endCxn id="406" idx="1"/>
          </p:cNvCxnSpPr>
          <p:nvPr/>
        </p:nvCxnSpPr>
        <p:spPr>
          <a:xfrm>
            <a:off x="4059800" y="3243425"/>
            <a:ext cx="1625700" cy="1632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07" name="Google Shape;407;p30"/>
          <p:cNvCxnSpPr>
            <a:stCxn id="402" idx="2"/>
            <a:endCxn id="406" idx="3"/>
          </p:cNvCxnSpPr>
          <p:nvPr/>
        </p:nvCxnSpPr>
        <p:spPr>
          <a:xfrm flipH="1">
            <a:off x="6606725" y="2331225"/>
            <a:ext cx="2527500" cy="10755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06" name="Google Shape;406;p30"/>
          <p:cNvSpPr/>
          <p:nvPr/>
        </p:nvSpPr>
        <p:spPr>
          <a:xfrm>
            <a:off x="5685475" y="3269025"/>
            <a:ext cx="921300" cy="275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MatMul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30"/>
          <p:cNvSpPr txBox="1"/>
          <p:nvPr/>
        </p:nvSpPr>
        <p:spPr>
          <a:xfrm>
            <a:off x="4410125" y="3408763"/>
            <a:ext cx="102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QK tensor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(E, W, W)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30"/>
          <p:cNvSpPr txBox="1"/>
          <p:nvPr/>
        </p:nvSpPr>
        <p:spPr>
          <a:xfrm>
            <a:off x="7771800" y="2884775"/>
            <a:ext cx="12291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 tensor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(E, W, C/E)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30"/>
          <p:cNvSpPr txBox="1"/>
          <p:nvPr/>
        </p:nvSpPr>
        <p:spPr>
          <a:xfrm>
            <a:off x="6146125" y="3581388"/>
            <a:ext cx="13521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QKV tensor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(E, W, C/E)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1" name="Google Shape;411;p30"/>
          <p:cNvCxnSpPr>
            <a:stCxn id="406" idx="2"/>
            <a:endCxn id="412" idx="0"/>
          </p:cNvCxnSpPr>
          <p:nvPr/>
        </p:nvCxnSpPr>
        <p:spPr>
          <a:xfrm>
            <a:off x="6146125" y="3544425"/>
            <a:ext cx="0" cy="6399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12" name="Google Shape;412;p30"/>
          <p:cNvSpPr/>
          <p:nvPr/>
        </p:nvSpPr>
        <p:spPr>
          <a:xfrm>
            <a:off x="5685475" y="4184275"/>
            <a:ext cx="921300" cy="2466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Reshape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3" name="Google Shape;413;p30"/>
          <p:cNvCxnSpPr>
            <a:stCxn id="412" idx="2"/>
            <a:endCxn id="414" idx="0"/>
          </p:cNvCxnSpPr>
          <p:nvPr/>
        </p:nvCxnSpPr>
        <p:spPr>
          <a:xfrm>
            <a:off x="6146125" y="4430875"/>
            <a:ext cx="0" cy="508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15" name="Google Shape;415;p30"/>
          <p:cNvSpPr txBox="1"/>
          <p:nvPr/>
        </p:nvSpPr>
        <p:spPr>
          <a:xfrm>
            <a:off x="6324600" y="4482225"/>
            <a:ext cx="16725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QKV tensor (W, C)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30"/>
          <p:cNvSpPr/>
          <p:nvPr/>
        </p:nvSpPr>
        <p:spPr>
          <a:xfrm>
            <a:off x="4520450" y="4939725"/>
            <a:ext cx="3251400" cy="275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Feed Forward Network Layer 1 (FC)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6" name="Google Shape;416;p30"/>
          <p:cNvCxnSpPr>
            <a:stCxn id="414" idx="2"/>
            <a:endCxn id="417" idx="0"/>
          </p:cNvCxnSpPr>
          <p:nvPr/>
        </p:nvCxnSpPr>
        <p:spPr>
          <a:xfrm>
            <a:off x="6146150" y="5215125"/>
            <a:ext cx="0" cy="319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18" name="Google Shape;418;p30"/>
          <p:cNvSpPr txBox="1"/>
          <p:nvPr/>
        </p:nvSpPr>
        <p:spPr>
          <a:xfrm>
            <a:off x="533400" y="6515025"/>
            <a:ext cx="34290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Residual connections not shown.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30"/>
          <p:cNvSpPr/>
          <p:nvPr/>
        </p:nvSpPr>
        <p:spPr>
          <a:xfrm>
            <a:off x="4520425" y="5534850"/>
            <a:ext cx="3251400" cy="275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Feed Forward Network Layer 2 (FC)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9" name="Google Shape;419;p30"/>
          <p:cNvCxnSpPr>
            <a:stCxn id="417" idx="2"/>
            <a:endCxn id="420" idx="0"/>
          </p:cNvCxnSpPr>
          <p:nvPr/>
        </p:nvCxnSpPr>
        <p:spPr>
          <a:xfrm>
            <a:off x="6146125" y="5810250"/>
            <a:ext cx="0" cy="3222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20" name="Google Shape;420;p30"/>
          <p:cNvSpPr/>
          <p:nvPr/>
        </p:nvSpPr>
        <p:spPr>
          <a:xfrm>
            <a:off x="4520425" y="6132325"/>
            <a:ext cx="3251400" cy="275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Feed Forward Network Layer 3 (FC)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30"/>
          <p:cNvSpPr txBox="1"/>
          <p:nvPr/>
        </p:nvSpPr>
        <p:spPr>
          <a:xfrm>
            <a:off x="6285700" y="5142225"/>
            <a:ext cx="16725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FFN1 tensor (W, C)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30"/>
          <p:cNvSpPr txBox="1"/>
          <p:nvPr/>
        </p:nvSpPr>
        <p:spPr>
          <a:xfrm>
            <a:off x="6252375" y="5802225"/>
            <a:ext cx="16725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FFN2 tensor (W, 4C)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3" name="Google Shape;423;p30"/>
          <p:cNvCxnSpPr>
            <a:stCxn id="420" idx="2"/>
          </p:cNvCxnSpPr>
          <p:nvPr/>
        </p:nvCxnSpPr>
        <p:spPr>
          <a:xfrm>
            <a:off x="6146125" y="6407725"/>
            <a:ext cx="0" cy="3486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24" name="Google Shape;424;p30"/>
          <p:cNvSpPr txBox="1"/>
          <p:nvPr/>
        </p:nvSpPr>
        <p:spPr>
          <a:xfrm>
            <a:off x="6285700" y="6390925"/>
            <a:ext cx="16725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FFN3 tensor (W, C)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30"/>
          <p:cNvSpPr txBox="1"/>
          <p:nvPr/>
        </p:nvSpPr>
        <p:spPr>
          <a:xfrm>
            <a:off x="9727275" y="5619750"/>
            <a:ext cx="230280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 = sequence length = 128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 = channels = 768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 = number of hEads = 12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30"/>
          <p:cNvSpPr txBox="1"/>
          <p:nvPr/>
        </p:nvSpPr>
        <p:spPr>
          <a:xfrm>
            <a:off x="9203654" y="1541175"/>
            <a:ext cx="13521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 tensor (W, C)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1"/>
          <p:cNvSpPr txBox="1">
            <a:spLocks noGrp="1"/>
          </p:cNvSpPr>
          <p:nvPr>
            <p:ph type="title"/>
          </p:nvPr>
        </p:nvSpPr>
        <p:spPr>
          <a:xfrm>
            <a:off x="838200" y="133349"/>
            <a:ext cx="10938900" cy="779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BERT Module</a:t>
            </a:r>
            <a:endParaRPr/>
          </a:p>
        </p:txBody>
      </p:sp>
      <p:sp>
        <p:nvSpPr>
          <p:cNvPr id="433" name="Google Shape;433;p31"/>
          <p:cNvSpPr txBox="1"/>
          <p:nvPr/>
        </p:nvSpPr>
        <p:spPr>
          <a:xfrm>
            <a:off x="6146129" y="1541175"/>
            <a:ext cx="13521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 tensor (W, C)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31"/>
          <p:cNvSpPr txBox="1"/>
          <p:nvPr/>
        </p:nvSpPr>
        <p:spPr>
          <a:xfrm>
            <a:off x="2392925" y="1643775"/>
            <a:ext cx="13521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 tensor (W, C)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31"/>
          <p:cNvSpPr/>
          <p:nvPr/>
        </p:nvSpPr>
        <p:spPr>
          <a:xfrm>
            <a:off x="5309875" y="345525"/>
            <a:ext cx="16725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Input tensor (W, C)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31"/>
          <p:cNvSpPr/>
          <p:nvPr/>
        </p:nvSpPr>
        <p:spPr>
          <a:xfrm>
            <a:off x="1738475" y="1367275"/>
            <a:ext cx="1296000" cy="275400"/>
          </a:xfrm>
          <a:prstGeom prst="rect">
            <a:avLst/>
          </a:prstGeom>
          <a:solidFill>
            <a:srgbClr val="A64D79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 layer (FC)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31"/>
          <p:cNvSpPr/>
          <p:nvPr/>
        </p:nvSpPr>
        <p:spPr>
          <a:xfrm>
            <a:off x="5498119" y="1258125"/>
            <a:ext cx="1296000" cy="275400"/>
          </a:xfrm>
          <a:prstGeom prst="rect">
            <a:avLst/>
          </a:prstGeom>
          <a:solidFill>
            <a:srgbClr val="A64D79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 layer (FC)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31"/>
          <p:cNvSpPr/>
          <p:nvPr/>
        </p:nvSpPr>
        <p:spPr>
          <a:xfrm>
            <a:off x="8486236" y="1181100"/>
            <a:ext cx="1296000" cy="275400"/>
          </a:xfrm>
          <a:prstGeom prst="rect">
            <a:avLst/>
          </a:prstGeom>
          <a:solidFill>
            <a:srgbClr val="A64D79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 layer (FC)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39" name="Google Shape;439;p31"/>
          <p:cNvCxnSpPr>
            <a:stCxn id="435" idx="2"/>
            <a:endCxn id="436" idx="0"/>
          </p:cNvCxnSpPr>
          <p:nvPr/>
        </p:nvCxnSpPr>
        <p:spPr>
          <a:xfrm flipH="1">
            <a:off x="2386525" y="727725"/>
            <a:ext cx="3759600" cy="6396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40" name="Google Shape;440;p31"/>
          <p:cNvCxnSpPr>
            <a:stCxn id="435" idx="2"/>
            <a:endCxn id="437" idx="0"/>
          </p:cNvCxnSpPr>
          <p:nvPr/>
        </p:nvCxnSpPr>
        <p:spPr>
          <a:xfrm>
            <a:off x="6146125" y="727725"/>
            <a:ext cx="0" cy="5304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41" name="Google Shape;441;p31"/>
          <p:cNvCxnSpPr>
            <a:stCxn id="435" idx="2"/>
            <a:endCxn id="438" idx="0"/>
          </p:cNvCxnSpPr>
          <p:nvPr/>
        </p:nvCxnSpPr>
        <p:spPr>
          <a:xfrm>
            <a:off x="6146125" y="727725"/>
            <a:ext cx="2988000" cy="4533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42" name="Google Shape;442;p31"/>
          <p:cNvCxnSpPr>
            <a:stCxn id="436" idx="2"/>
            <a:endCxn id="443" idx="0"/>
          </p:cNvCxnSpPr>
          <p:nvPr/>
        </p:nvCxnSpPr>
        <p:spPr>
          <a:xfrm flipH="1">
            <a:off x="2370275" y="1642675"/>
            <a:ext cx="16200" cy="3822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43" name="Google Shape;443;p31"/>
          <p:cNvSpPr/>
          <p:nvPr/>
        </p:nvSpPr>
        <p:spPr>
          <a:xfrm>
            <a:off x="1909475" y="2024925"/>
            <a:ext cx="921300" cy="3063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Reshape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4" name="Google Shape;444;p31"/>
          <p:cNvCxnSpPr>
            <a:stCxn id="443" idx="2"/>
            <a:endCxn id="445" idx="0"/>
          </p:cNvCxnSpPr>
          <p:nvPr/>
        </p:nvCxnSpPr>
        <p:spPr>
          <a:xfrm>
            <a:off x="2370125" y="2331225"/>
            <a:ext cx="1689600" cy="6060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46" name="Google Shape;446;p31"/>
          <p:cNvSpPr txBox="1"/>
          <p:nvPr/>
        </p:nvSpPr>
        <p:spPr>
          <a:xfrm>
            <a:off x="2370275" y="2547600"/>
            <a:ext cx="11715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 tensor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(E, W, C/E)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7" name="Google Shape;447;p31"/>
          <p:cNvCxnSpPr>
            <a:stCxn id="437" idx="2"/>
            <a:endCxn id="448" idx="0"/>
          </p:cNvCxnSpPr>
          <p:nvPr/>
        </p:nvCxnSpPr>
        <p:spPr>
          <a:xfrm>
            <a:off x="6146119" y="1533525"/>
            <a:ext cx="0" cy="4914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48" name="Google Shape;448;p31"/>
          <p:cNvSpPr/>
          <p:nvPr/>
        </p:nvSpPr>
        <p:spPr>
          <a:xfrm>
            <a:off x="5685475" y="2024925"/>
            <a:ext cx="921300" cy="3063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Reshape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9" name="Google Shape;449;p31"/>
          <p:cNvCxnSpPr>
            <a:stCxn id="438" idx="2"/>
            <a:endCxn id="450" idx="0"/>
          </p:cNvCxnSpPr>
          <p:nvPr/>
        </p:nvCxnSpPr>
        <p:spPr>
          <a:xfrm>
            <a:off x="9134236" y="1456500"/>
            <a:ext cx="0" cy="5685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50" name="Google Shape;450;p31"/>
          <p:cNvSpPr/>
          <p:nvPr/>
        </p:nvSpPr>
        <p:spPr>
          <a:xfrm>
            <a:off x="8673575" y="2024925"/>
            <a:ext cx="921300" cy="3063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Reshape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31"/>
          <p:cNvSpPr/>
          <p:nvPr/>
        </p:nvSpPr>
        <p:spPr>
          <a:xfrm>
            <a:off x="3599150" y="2937125"/>
            <a:ext cx="921300" cy="3063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MatMul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1" name="Google Shape;451;p31"/>
          <p:cNvCxnSpPr>
            <a:stCxn id="448" idx="2"/>
            <a:endCxn id="445" idx="0"/>
          </p:cNvCxnSpPr>
          <p:nvPr/>
        </p:nvCxnSpPr>
        <p:spPr>
          <a:xfrm flipH="1">
            <a:off x="4059925" y="2331225"/>
            <a:ext cx="2086200" cy="6060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52" name="Google Shape;452;p31"/>
          <p:cNvSpPr txBox="1"/>
          <p:nvPr/>
        </p:nvSpPr>
        <p:spPr>
          <a:xfrm>
            <a:off x="5119400" y="2537750"/>
            <a:ext cx="13044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 tensor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(E, C/E, W)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3" name="Google Shape;453;p31"/>
          <p:cNvCxnSpPr>
            <a:stCxn id="445" idx="2"/>
            <a:endCxn id="454" idx="1"/>
          </p:cNvCxnSpPr>
          <p:nvPr/>
        </p:nvCxnSpPr>
        <p:spPr>
          <a:xfrm>
            <a:off x="4059800" y="3243425"/>
            <a:ext cx="1625700" cy="1632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55" name="Google Shape;455;p31"/>
          <p:cNvCxnSpPr>
            <a:stCxn id="450" idx="2"/>
            <a:endCxn id="454" idx="3"/>
          </p:cNvCxnSpPr>
          <p:nvPr/>
        </p:nvCxnSpPr>
        <p:spPr>
          <a:xfrm flipH="1">
            <a:off x="6606725" y="2331225"/>
            <a:ext cx="2527500" cy="10755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54" name="Google Shape;454;p31"/>
          <p:cNvSpPr/>
          <p:nvPr/>
        </p:nvSpPr>
        <p:spPr>
          <a:xfrm>
            <a:off x="5685475" y="3269025"/>
            <a:ext cx="921300" cy="275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MatMul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31"/>
          <p:cNvSpPr txBox="1"/>
          <p:nvPr/>
        </p:nvSpPr>
        <p:spPr>
          <a:xfrm>
            <a:off x="4410125" y="3408763"/>
            <a:ext cx="102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QK tensor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(E, W, W)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31"/>
          <p:cNvSpPr txBox="1"/>
          <p:nvPr/>
        </p:nvSpPr>
        <p:spPr>
          <a:xfrm>
            <a:off x="7771800" y="2884775"/>
            <a:ext cx="12291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 tensor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(E, W, C/E)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31"/>
          <p:cNvSpPr txBox="1"/>
          <p:nvPr/>
        </p:nvSpPr>
        <p:spPr>
          <a:xfrm>
            <a:off x="6146125" y="3581388"/>
            <a:ext cx="13521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QKV tensor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(E, W, C/E)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9" name="Google Shape;459;p31"/>
          <p:cNvCxnSpPr>
            <a:stCxn id="454" idx="2"/>
            <a:endCxn id="460" idx="0"/>
          </p:cNvCxnSpPr>
          <p:nvPr/>
        </p:nvCxnSpPr>
        <p:spPr>
          <a:xfrm>
            <a:off x="6146125" y="3544425"/>
            <a:ext cx="0" cy="6399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60" name="Google Shape;460;p31"/>
          <p:cNvSpPr/>
          <p:nvPr/>
        </p:nvSpPr>
        <p:spPr>
          <a:xfrm>
            <a:off x="5685475" y="4184275"/>
            <a:ext cx="921300" cy="2466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Reshape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1" name="Google Shape;461;p31"/>
          <p:cNvCxnSpPr>
            <a:stCxn id="460" idx="2"/>
            <a:endCxn id="462" idx="0"/>
          </p:cNvCxnSpPr>
          <p:nvPr/>
        </p:nvCxnSpPr>
        <p:spPr>
          <a:xfrm>
            <a:off x="6146125" y="4430875"/>
            <a:ext cx="0" cy="508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63" name="Google Shape;463;p31"/>
          <p:cNvSpPr txBox="1"/>
          <p:nvPr/>
        </p:nvSpPr>
        <p:spPr>
          <a:xfrm>
            <a:off x="6324600" y="4482225"/>
            <a:ext cx="16725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QKV tensor (W, C)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31"/>
          <p:cNvSpPr/>
          <p:nvPr/>
        </p:nvSpPr>
        <p:spPr>
          <a:xfrm>
            <a:off x="4520450" y="4939725"/>
            <a:ext cx="3251400" cy="275400"/>
          </a:xfrm>
          <a:prstGeom prst="rect">
            <a:avLst/>
          </a:prstGeom>
          <a:solidFill>
            <a:srgbClr val="A64D79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Feed Forward Network Layer 1 (FC)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64" name="Google Shape;464;p31"/>
          <p:cNvCxnSpPr>
            <a:stCxn id="462" idx="2"/>
            <a:endCxn id="465" idx="0"/>
          </p:cNvCxnSpPr>
          <p:nvPr/>
        </p:nvCxnSpPr>
        <p:spPr>
          <a:xfrm>
            <a:off x="6146150" y="5215125"/>
            <a:ext cx="0" cy="319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66" name="Google Shape;466;p31"/>
          <p:cNvSpPr txBox="1"/>
          <p:nvPr/>
        </p:nvSpPr>
        <p:spPr>
          <a:xfrm>
            <a:off x="533400" y="6515025"/>
            <a:ext cx="34290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Residual connections not shown.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31"/>
          <p:cNvSpPr/>
          <p:nvPr/>
        </p:nvSpPr>
        <p:spPr>
          <a:xfrm>
            <a:off x="4520425" y="5534850"/>
            <a:ext cx="3251400" cy="275400"/>
          </a:xfrm>
          <a:prstGeom prst="rect">
            <a:avLst/>
          </a:prstGeom>
          <a:solidFill>
            <a:srgbClr val="A64D79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Feed Forward Network Layer 2 (FC)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67" name="Google Shape;467;p31"/>
          <p:cNvCxnSpPr>
            <a:stCxn id="465" idx="2"/>
            <a:endCxn id="468" idx="0"/>
          </p:cNvCxnSpPr>
          <p:nvPr/>
        </p:nvCxnSpPr>
        <p:spPr>
          <a:xfrm>
            <a:off x="6146125" y="5810250"/>
            <a:ext cx="0" cy="3222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68" name="Google Shape;468;p31"/>
          <p:cNvSpPr/>
          <p:nvPr/>
        </p:nvSpPr>
        <p:spPr>
          <a:xfrm>
            <a:off x="4520425" y="6132325"/>
            <a:ext cx="3251400" cy="275400"/>
          </a:xfrm>
          <a:prstGeom prst="rect">
            <a:avLst/>
          </a:prstGeom>
          <a:solidFill>
            <a:srgbClr val="A64D79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Feed Forward Network Layer 3 (FC)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31"/>
          <p:cNvSpPr txBox="1"/>
          <p:nvPr/>
        </p:nvSpPr>
        <p:spPr>
          <a:xfrm>
            <a:off x="6285700" y="5142225"/>
            <a:ext cx="16725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FFN1 tensor (W, C)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31"/>
          <p:cNvSpPr txBox="1"/>
          <p:nvPr/>
        </p:nvSpPr>
        <p:spPr>
          <a:xfrm>
            <a:off x="6252375" y="5802225"/>
            <a:ext cx="16725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FFN2 tensor (W, 4C)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1" name="Google Shape;471;p31"/>
          <p:cNvCxnSpPr>
            <a:stCxn id="468" idx="2"/>
          </p:cNvCxnSpPr>
          <p:nvPr/>
        </p:nvCxnSpPr>
        <p:spPr>
          <a:xfrm>
            <a:off x="6146125" y="6407725"/>
            <a:ext cx="0" cy="3486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72" name="Google Shape;472;p31"/>
          <p:cNvSpPr txBox="1"/>
          <p:nvPr/>
        </p:nvSpPr>
        <p:spPr>
          <a:xfrm>
            <a:off x="6285700" y="6390925"/>
            <a:ext cx="16725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FFN3 tensor (W, C)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31"/>
          <p:cNvSpPr txBox="1"/>
          <p:nvPr/>
        </p:nvSpPr>
        <p:spPr>
          <a:xfrm>
            <a:off x="398350" y="4430875"/>
            <a:ext cx="3759600" cy="865800"/>
          </a:xfrm>
          <a:prstGeom prst="rect">
            <a:avLst/>
          </a:prstGeom>
          <a:solidFill>
            <a:srgbClr val="A64D7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On a Google Pixel 3, 88% of the latency is in the FC layers.</a:t>
            </a:r>
            <a:endParaRPr sz="2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31"/>
          <p:cNvSpPr txBox="1"/>
          <p:nvPr/>
        </p:nvSpPr>
        <p:spPr>
          <a:xfrm>
            <a:off x="9727275" y="5619750"/>
            <a:ext cx="230280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 = sequence length = 128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 = channels = 768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 = number of hEads = 12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31"/>
          <p:cNvSpPr txBox="1"/>
          <p:nvPr/>
        </p:nvSpPr>
        <p:spPr>
          <a:xfrm>
            <a:off x="9203654" y="1541175"/>
            <a:ext cx="13521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 tensor (W, C)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2"/>
          <p:cNvSpPr txBox="1">
            <a:spLocks noGrp="1"/>
          </p:cNvSpPr>
          <p:nvPr>
            <p:ph type="title"/>
          </p:nvPr>
        </p:nvSpPr>
        <p:spPr>
          <a:xfrm>
            <a:off x="838200" y="133349"/>
            <a:ext cx="10938900" cy="779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fully-connected layers in BERT are 1D convolutions</a:t>
            </a:r>
            <a:endParaRPr/>
          </a:p>
        </p:txBody>
      </p:sp>
      <p:pic>
        <p:nvPicPr>
          <p:cNvPr id="482" name="Google Shape;48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5200" y="1533525"/>
            <a:ext cx="7724776" cy="112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5199" y="2917763"/>
            <a:ext cx="7724775" cy="1327281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32"/>
          <p:cNvSpPr txBox="1"/>
          <p:nvPr/>
        </p:nvSpPr>
        <p:spPr>
          <a:xfrm>
            <a:off x="630900" y="1329450"/>
            <a:ext cx="2086200" cy="16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 = features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 = weights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Cin = input channels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K= kernel size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32"/>
          <p:cNvSpPr txBox="1"/>
          <p:nvPr/>
        </p:nvSpPr>
        <p:spPr>
          <a:xfrm>
            <a:off x="3405200" y="1013888"/>
            <a:ext cx="6810600" cy="4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for one output channel </a:t>
            </a:r>
            <a:r>
              <a:rPr lang="en-US" sz="1600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1600" i="1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out</a:t>
            </a:r>
            <a:r>
              <a:rPr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and one sequence-element </a:t>
            </a:r>
            <a:r>
              <a:rPr lang="en-US" sz="1600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32"/>
          <p:cNvSpPr txBox="1"/>
          <p:nvPr/>
        </p:nvSpPr>
        <p:spPr>
          <a:xfrm>
            <a:off x="3405200" y="4479450"/>
            <a:ext cx="6810600" cy="13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Therefore, the positionwise fully-connected layer is equivalent to a 1D convolution with kernel-size 1.</a:t>
            </a: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Going forward, we will think of BERT as a convolutional neural network.</a:t>
            </a: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3"/>
          <p:cNvSpPr txBox="1">
            <a:spLocks noGrp="1"/>
          </p:cNvSpPr>
          <p:nvPr>
            <p:ph type="title"/>
          </p:nvPr>
        </p:nvSpPr>
        <p:spPr>
          <a:xfrm>
            <a:off x="838200" y="133349"/>
            <a:ext cx="10938900" cy="779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SqueezeBERT Module</a:t>
            </a:r>
            <a:endParaRPr/>
          </a:p>
        </p:txBody>
      </p:sp>
      <p:sp>
        <p:nvSpPr>
          <p:cNvPr id="493" name="Google Shape;493;p33"/>
          <p:cNvSpPr txBox="1"/>
          <p:nvPr/>
        </p:nvSpPr>
        <p:spPr>
          <a:xfrm>
            <a:off x="6146129" y="1541175"/>
            <a:ext cx="13521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 tensor (C, W)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33"/>
          <p:cNvSpPr txBox="1"/>
          <p:nvPr/>
        </p:nvSpPr>
        <p:spPr>
          <a:xfrm>
            <a:off x="2392925" y="1643775"/>
            <a:ext cx="13521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 tensor (C, W)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33"/>
          <p:cNvSpPr/>
          <p:nvPr/>
        </p:nvSpPr>
        <p:spPr>
          <a:xfrm>
            <a:off x="5309875" y="345525"/>
            <a:ext cx="16725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Input tensor (C, W)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33"/>
          <p:cNvSpPr/>
          <p:nvPr/>
        </p:nvSpPr>
        <p:spPr>
          <a:xfrm>
            <a:off x="1738475" y="1367275"/>
            <a:ext cx="1296000" cy="275400"/>
          </a:xfrm>
          <a:prstGeom prst="rect">
            <a:avLst/>
          </a:prstGeom>
          <a:solidFill>
            <a:srgbClr val="A64D79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 layer g=4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33"/>
          <p:cNvSpPr/>
          <p:nvPr/>
        </p:nvSpPr>
        <p:spPr>
          <a:xfrm>
            <a:off x="5498119" y="1258125"/>
            <a:ext cx="1296000" cy="275400"/>
          </a:xfrm>
          <a:prstGeom prst="rect">
            <a:avLst/>
          </a:prstGeom>
          <a:solidFill>
            <a:srgbClr val="A64D79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 layer g=4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33"/>
          <p:cNvSpPr/>
          <p:nvPr/>
        </p:nvSpPr>
        <p:spPr>
          <a:xfrm>
            <a:off x="8486236" y="1181100"/>
            <a:ext cx="1296000" cy="275400"/>
          </a:xfrm>
          <a:prstGeom prst="rect">
            <a:avLst/>
          </a:prstGeom>
          <a:solidFill>
            <a:srgbClr val="A64D79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 layer g=4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99" name="Google Shape;499;p33"/>
          <p:cNvCxnSpPr>
            <a:stCxn id="495" idx="2"/>
            <a:endCxn id="496" idx="0"/>
          </p:cNvCxnSpPr>
          <p:nvPr/>
        </p:nvCxnSpPr>
        <p:spPr>
          <a:xfrm flipH="1">
            <a:off x="2386525" y="727725"/>
            <a:ext cx="3759600" cy="6396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0" name="Google Shape;500;p33"/>
          <p:cNvCxnSpPr>
            <a:stCxn id="495" idx="2"/>
            <a:endCxn id="497" idx="0"/>
          </p:cNvCxnSpPr>
          <p:nvPr/>
        </p:nvCxnSpPr>
        <p:spPr>
          <a:xfrm>
            <a:off x="6146125" y="727725"/>
            <a:ext cx="0" cy="5304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1" name="Google Shape;501;p33"/>
          <p:cNvCxnSpPr>
            <a:stCxn id="495" idx="2"/>
            <a:endCxn id="498" idx="0"/>
          </p:cNvCxnSpPr>
          <p:nvPr/>
        </p:nvCxnSpPr>
        <p:spPr>
          <a:xfrm>
            <a:off x="6146125" y="727725"/>
            <a:ext cx="2988000" cy="4533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2" name="Google Shape;502;p33"/>
          <p:cNvCxnSpPr>
            <a:stCxn id="496" idx="2"/>
            <a:endCxn id="503" idx="0"/>
          </p:cNvCxnSpPr>
          <p:nvPr/>
        </p:nvCxnSpPr>
        <p:spPr>
          <a:xfrm flipH="1">
            <a:off x="2370275" y="1642675"/>
            <a:ext cx="16200" cy="3822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03" name="Google Shape;503;p33"/>
          <p:cNvSpPr/>
          <p:nvPr/>
        </p:nvSpPr>
        <p:spPr>
          <a:xfrm>
            <a:off x="1909475" y="2024925"/>
            <a:ext cx="921300" cy="3063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Reshape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04" name="Google Shape;504;p33"/>
          <p:cNvCxnSpPr>
            <a:stCxn id="503" idx="2"/>
            <a:endCxn id="505" idx="0"/>
          </p:cNvCxnSpPr>
          <p:nvPr/>
        </p:nvCxnSpPr>
        <p:spPr>
          <a:xfrm>
            <a:off x="2370125" y="2331225"/>
            <a:ext cx="1689600" cy="6060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06" name="Google Shape;506;p33"/>
          <p:cNvSpPr txBox="1"/>
          <p:nvPr/>
        </p:nvSpPr>
        <p:spPr>
          <a:xfrm>
            <a:off x="2370275" y="2547600"/>
            <a:ext cx="11715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 tensor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(E, W, C/E)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07" name="Google Shape;507;p33"/>
          <p:cNvCxnSpPr>
            <a:stCxn id="497" idx="2"/>
            <a:endCxn id="508" idx="0"/>
          </p:cNvCxnSpPr>
          <p:nvPr/>
        </p:nvCxnSpPr>
        <p:spPr>
          <a:xfrm>
            <a:off x="6146119" y="1533525"/>
            <a:ext cx="0" cy="4914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08" name="Google Shape;508;p33"/>
          <p:cNvSpPr/>
          <p:nvPr/>
        </p:nvSpPr>
        <p:spPr>
          <a:xfrm>
            <a:off x="5685475" y="2024925"/>
            <a:ext cx="921300" cy="3063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Reshape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09" name="Google Shape;509;p33"/>
          <p:cNvCxnSpPr>
            <a:stCxn id="498" idx="2"/>
            <a:endCxn id="510" idx="0"/>
          </p:cNvCxnSpPr>
          <p:nvPr/>
        </p:nvCxnSpPr>
        <p:spPr>
          <a:xfrm>
            <a:off x="9134236" y="1456500"/>
            <a:ext cx="0" cy="5685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10" name="Google Shape;510;p33"/>
          <p:cNvSpPr/>
          <p:nvPr/>
        </p:nvSpPr>
        <p:spPr>
          <a:xfrm>
            <a:off x="8673575" y="2024925"/>
            <a:ext cx="921300" cy="3063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Reshape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33"/>
          <p:cNvSpPr/>
          <p:nvPr/>
        </p:nvSpPr>
        <p:spPr>
          <a:xfrm>
            <a:off x="3599150" y="2937125"/>
            <a:ext cx="921300" cy="3063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MatMul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11" name="Google Shape;511;p33"/>
          <p:cNvCxnSpPr>
            <a:stCxn id="508" idx="2"/>
            <a:endCxn id="505" idx="0"/>
          </p:cNvCxnSpPr>
          <p:nvPr/>
        </p:nvCxnSpPr>
        <p:spPr>
          <a:xfrm flipH="1">
            <a:off x="4059925" y="2331225"/>
            <a:ext cx="2086200" cy="6060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12" name="Google Shape;512;p33"/>
          <p:cNvSpPr txBox="1"/>
          <p:nvPr/>
        </p:nvSpPr>
        <p:spPr>
          <a:xfrm>
            <a:off x="5119400" y="2537750"/>
            <a:ext cx="13044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 tensor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(E, C/E, W)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13" name="Google Shape;513;p33"/>
          <p:cNvCxnSpPr>
            <a:stCxn id="505" idx="2"/>
            <a:endCxn id="514" idx="1"/>
          </p:cNvCxnSpPr>
          <p:nvPr/>
        </p:nvCxnSpPr>
        <p:spPr>
          <a:xfrm>
            <a:off x="4059800" y="3243425"/>
            <a:ext cx="1625700" cy="1632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15" name="Google Shape;515;p33"/>
          <p:cNvCxnSpPr>
            <a:stCxn id="510" idx="2"/>
            <a:endCxn id="514" idx="3"/>
          </p:cNvCxnSpPr>
          <p:nvPr/>
        </p:nvCxnSpPr>
        <p:spPr>
          <a:xfrm flipH="1">
            <a:off x="6606725" y="2331225"/>
            <a:ext cx="2527500" cy="10755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14" name="Google Shape;514;p33"/>
          <p:cNvSpPr/>
          <p:nvPr/>
        </p:nvSpPr>
        <p:spPr>
          <a:xfrm>
            <a:off x="5685475" y="3269025"/>
            <a:ext cx="921300" cy="275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MatMul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33"/>
          <p:cNvSpPr txBox="1"/>
          <p:nvPr/>
        </p:nvSpPr>
        <p:spPr>
          <a:xfrm>
            <a:off x="4410125" y="3408763"/>
            <a:ext cx="102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QK tensor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(E, W, W)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33"/>
          <p:cNvSpPr txBox="1"/>
          <p:nvPr/>
        </p:nvSpPr>
        <p:spPr>
          <a:xfrm>
            <a:off x="7771800" y="2884775"/>
            <a:ext cx="12291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 tensor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(E, W, C/E)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33"/>
          <p:cNvSpPr txBox="1"/>
          <p:nvPr/>
        </p:nvSpPr>
        <p:spPr>
          <a:xfrm>
            <a:off x="6146125" y="3581388"/>
            <a:ext cx="13521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QKV tensor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(E, W, C/E)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19" name="Google Shape;519;p33"/>
          <p:cNvCxnSpPr>
            <a:stCxn id="514" idx="2"/>
            <a:endCxn id="520" idx="0"/>
          </p:cNvCxnSpPr>
          <p:nvPr/>
        </p:nvCxnSpPr>
        <p:spPr>
          <a:xfrm>
            <a:off x="6146125" y="3544425"/>
            <a:ext cx="0" cy="6399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20" name="Google Shape;520;p33"/>
          <p:cNvSpPr/>
          <p:nvPr/>
        </p:nvSpPr>
        <p:spPr>
          <a:xfrm>
            <a:off x="5685475" y="4184275"/>
            <a:ext cx="921300" cy="2466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Reshape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21" name="Google Shape;521;p33"/>
          <p:cNvCxnSpPr>
            <a:stCxn id="520" idx="2"/>
            <a:endCxn id="522" idx="0"/>
          </p:cNvCxnSpPr>
          <p:nvPr/>
        </p:nvCxnSpPr>
        <p:spPr>
          <a:xfrm>
            <a:off x="6146125" y="4430875"/>
            <a:ext cx="0" cy="508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23" name="Google Shape;523;p33"/>
          <p:cNvSpPr txBox="1"/>
          <p:nvPr/>
        </p:nvSpPr>
        <p:spPr>
          <a:xfrm>
            <a:off x="6324600" y="4482225"/>
            <a:ext cx="16725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QKV tensor (C, W)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33"/>
          <p:cNvSpPr/>
          <p:nvPr/>
        </p:nvSpPr>
        <p:spPr>
          <a:xfrm>
            <a:off x="4520450" y="4939725"/>
            <a:ext cx="3251400" cy="275400"/>
          </a:xfrm>
          <a:prstGeom prst="rect">
            <a:avLst/>
          </a:prstGeom>
          <a:solidFill>
            <a:srgbClr val="A64D79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Feed Forward Network Layer 1   g=1</a:t>
            </a:r>
            <a:endParaRPr/>
          </a:p>
        </p:txBody>
      </p:sp>
      <p:cxnSp>
        <p:nvCxnSpPr>
          <p:cNvPr id="524" name="Google Shape;524;p33"/>
          <p:cNvCxnSpPr>
            <a:stCxn id="522" idx="2"/>
            <a:endCxn id="525" idx="0"/>
          </p:cNvCxnSpPr>
          <p:nvPr/>
        </p:nvCxnSpPr>
        <p:spPr>
          <a:xfrm>
            <a:off x="6146150" y="5215125"/>
            <a:ext cx="0" cy="319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26" name="Google Shape;526;p33"/>
          <p:cNvSpPr txBox="1"/>
          <p:nvPr/>
        </p:nvSpPr>
        <p:spPr>
          <a:xfrm>
            <a:off x="533400" y="6515025"/>
            <a:ext cx="34290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Residual connections not shown.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33"/>
          <p:cNvSpPr/>
          <p:nvPr/>
        </p:nvSpPr>
        <p:spPr>
          <a:xfrm>
            <a:off x="4520425" y="5534850"/>
            <a:ext cx="3251400" cy="275400"/>
          </a:xfrm>
          <a:prstGeom prst="rect">
            <a:avLst/>
          </a:prstGeom>
          <a:solidFill>
            <a:srgbClr val="A64D79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Feed Forward Network Layer 2   g=4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27" name="Google Shape;527;p33"/>
          <p:cNvCxnSpPr>
            <a:stCxn id="525" idx="2"/>
            <a:endCxn id="528" idx="0"/>
          </p:cNvCxnSpPr>
          <p:nvPr/>
        </p:nvCxnSpPr>
        <p:spPr>
          <a:xfrm>
            <a:off x="6146125" y="5810250"/>
            <a:ext cx="0" cy="3222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28" name="Google Shape;528;p33"/>
          <p:cNvSpPr/>
          <p:nvPr/>
        </p:nvSpPr>
        <p:spPr>
          <a:xfrm>
            <a:off x="4520425" y="6132325"/>
            <a:ext cx="3251400" cy="275400"/>
          </a:xfrm>
          <a:prstGeom prst="rect">
            <a:avLst/>
          </a:prstGeom>
          <a:solidFill>
            <a:srgbClr val="A64D79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Feed Forward Network Layer 3   g=4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33"/>
          <p:cNvSpPr txBox="1"/>
          <p:nvPr/>
        </p:nvSpPr>
        <p:spPr>
          <a:xfrm>
            <a:off x="6285700" y="5142225"/>
            <a:ext cx="16725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FFN1 tensor (C, W)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33"/>
          <p:cNvSpPr txBox="1"/>
          <p:nvPr/>
        </p:nvSpPr>
        <p:spPr>
          <a:xfrm>
            <a:off x="6252375" y="5802225"/>
            <a:ext cx="16725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FFN2 tensor (4C, W)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31" name="Google Shape;531;p33"/>
          <p:cNvCxnSpPr>
            <a:stCxn id="528" idx="2"/>
          </p:cNvCxnSpPr>
          <p:nvPr/>
        </p:nvCxnSpPr>
        <p:spPr>
          <a:xfrm>
            <a:off x="6146125" y="6407725"/>
            <a:ext cx="0" cy="3486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32" name="Google Shape;532;p33"/>
          <p:cNvSpPr txBox="1"/>
          <p:nvPr/>
        </p:nvSpPr>
        <p:spPr>
          <a:xfrm>
            <a:off x="6285700" y="6390925"/>
            <a:ext cx="16725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FFN3 tensor (C, W)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33"/>
          <p:cNvSpPr txBox="1"/>
          <p:nvPr/>
        </p:nvSpPr>
        <p:spPr>
          <a:xfrm>
            <a:off x="9727275" y="5619750"/>
            <a:ext cx="230280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 = sequence length = 128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 = channels = 768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 = number of hEads = 12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g= number of groups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33"/>
          <p:cNvSpPr txBox="1"/>
          <p:nvPr/>
        </p:nvSpPr>
        <p:spPr>
          <a:xfrm>
            <a:off x="9203654" y="1541175"/>
            <a:ext cx="13521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 tensor (C, W)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4"/>
          <p:cNvSpPr txBox="1">
            <a:spLocks noGrp="1"/>
          </p:cNvSpPr>
          <p:nvPr>
            <p:ph type="title"/>
          </p:nvPr>
        </p:nvSpPr>
        <p:spPr>
          <a:xfrm>
            <a:off x="815340" y="5147309"/>
            <a:ext cx="10938900" cy="779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Evaluation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35"/>
          <p:cNvSpPr txBox="1">
            <a:spLocks noGrp="1"/>
          </p:cNvSpPr>
          <p:nvPr>
            <p:ph type="title"/>
          </p:nvPr>
        </p:nvSpPr>
        <p:spPr>
          <a:xfrm>
            <a:off x="838200" y="133349"/>
            <a:ext cx="10938900" cy="779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General Language Understanding Evaluation (GLUE) </a:t>
            </a:r>
            <a:r>
              <a:rPr lang="en-US" sz="1800"/>
              <a:t>[1]</a:t>
            </a:r>
            <a:endParaRPr/>
          </a:p>
        </p:txBody>
      </p:sp>
      <p:sp>
        <p:nvSpPr>
          <p:cNvPr id="547" name="Google Shape;547;p35"/>
          <p:cNvSpPr txBox="1">
            <a:spLocks noGrp="1"/>
          </p:cNvSpPr>
          <p:nvPr>
            <p:ph type="body" idx="2"/>
          </p:nvPr>
        </p:nvSpPr>
        <p:spPr>
          <a:xfrm>
            <a:off x="838200" y="6289596"/>
            <a:ext cx="10938900" cy="348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[1] A. Wang, et al. GLUE: A Multi-Task Benchmark and Analysis Platform for Natural Language Understanding. arXiv:1804.07461, 2018.</a:t>
            </a:r>
            <a:endParaRPr/>
          </a:p>
        </p:txBody>
      </p:sp>
      <p:graphicFrame>
        <p:nvGraphicFramePr>
          <p:cNvPr id="548" name="Google Shape;548;p35"/>
          <p:cNvGraphicFramePr/>
          <p:nvPr/>
        </p:nvGraphicFramePr>
        <p:xfrm>
          <a:off x="988150" y="2243400"/>
          <a:ext cx="10033875" cy="4005410"/>
        </p:xfrm>
        <a:graphic>
          <a:graphicData uri="http://schemas.openxmlformats.org/drawingml/2006/table">
            <a:tbl>
              <a:tblPr>
                <a:noFill/>
                <a:tableStyleId>{BC7DA15E-569C-484D-B255-A9F2AE1B678C}</a:tableStyleId>
              </a:tblPr>
              <a:tblGrid>
                <a:gridCol w="2089125"/>
                <a:gridCol w="2160775"/>
                <a:gridCol w="3076425"/>
                <a:gridCol w="2707550"/>
              </a:tblGrid>
              <a:tr h="77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GLUE Tasks</a:t>
                      </a:r>
                      <a:endParaRPr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is the input to the neural network?</a:t>
                      </a:r>
                      <a:endParaRPr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does the neural network tell me?</a:t>
                      </a:r>
                      <a:endParaRPr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Potential use-case</a:t>
                      </a:r>
                      <a:endParaRPr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47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SST-2</a:t>
                      </a:r>
                      <a:endParaRPr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one sequence</a:t>
                      </a:r>
                      <a:endParaRPr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Positive or Negative sentiment</a:t>
                      </a:r>
                      <a:endParaRPr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Flag emails and online content from unhappy customers</a:t>
                      </a:r>
                      <a:endParaRPr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78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MRPC, QQP, WNLI, RTE, MNLI, STS-B</a:t>
                      </a:r>
                      <a:endParaRPr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two sequences</a:t>
                      </a:r>
                      <a:endParaRPr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Does the pair of sequences have a similar meaning?</a:t>
                      </a:r>
                      <a:endParaRPr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Note: Some of the tasks have subtly different definitions of similarity between sentences.</a:t>
                      </a:r>
                      <a:endParaRPr sz="12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the long email that I am writing, am I just saying the same thing over and over? </a:t>
                      </a:r>
                      <a:r>
                        <a:rPr lang="en-US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 I repeating myself a lot?</a:t>
                      </a:r>
                      <a:endParaRPr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20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QNLI</a:t>
                      </a:r>
                      <a:endParaRPr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two sequences </a:t>
                      </a:r>
                      <a:endParaRPr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(a question and answer pair)</a:t>
                      </a:r>
                      <a:endParaRPr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Has the question been answered?</a:t>
                      </a:r>
                      <a:endParaRPr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 an issue tracker, which issues can I close?</a:t>
                      </a:r>
                      <a:endParaRPr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47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CoLA</a:t>
                      </a:r>
                      <a:endParaRPr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one sequence</a:t>
                      </a:r>
                      <a:endParaRPr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 the sequence grammatically correct?</a:t>
                      </a:r>
                      <a:endParaRPr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smart grammar check in Gmail or similar</a:t>
                      </a:r>
                      <a:endParaRPr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549" name="Google Shape;549;p35"/>
          <p:cNvSpPr txBox="1">
            <a:spLocks noGrp="1"/>
          </p:cNvSpPr>
          <p:nvPr>
            <p:ph type="body" idx="1"/>
          </p:nvPr>
        </p:nvSpPr>
        <p:spPr>
          <a:xfrm>
            <a:off x="838200" y="1046158"/>
            <a:ext cx="10938900" cy="1068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/>
              <a:t>GLUE is a benchmark that is primarily focused on text classification.</a:t>
            </a:r>
            <a:endParaRPr sz="18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/>
              <a:t>A neural network's GLUE score is a summary of its accuracy on the following tasks:</a:t>
            </a: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36"/>
          <p:cNvSpPr txBox="1">
            <a:spLocks noGrp="1"/>
          </p:cNvSpPr>
          <p:nvPr>
            <p:ph type="title"/>
          </p:nvPr>
        </p:nvSpPr>
        <p:spPr>
          <a:xfrm>
            <a:off x="838200" y="133349"/>
            <a:ext cx="10938900" cy="779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Results</a:t>
            </a:r>
            <a:endParaRPr/>
          </a:p>
        </p:txBody>
      </p:sp>
      <p:sp>
        <p:nvSpPr>
          <p:cNvPr id="556" name="Google Shape;556;p36"/>
          <p:cNvSpPr txBox="1">
            <a:spLocks noGrp="1"/>
          </p:cNvSpPr>
          <p:nvPr>
            <p:ph type="body" idx="2"/>
          </p:nvPr>
        </p:nvSpPr>
        <p:spPr>
          <a:xfrm>
            <a:off x="838199" y="5875867"/>
            <a:ext cx="10938900" cy="76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[1] J. Devlin, M.-W. Chang, K. Lee, K. Toutanova, BERT: Pre-training of deep bidirectional transformers for language understanding. arXiv 2018 and NAACL, 2019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[2] Zhiqing Sun, Hongkun Yu, Xiaodan Song, Renjie Liu, Yiming Yang, Denny Zhou. MobileBERT: Task-Agnostic Compression of BERT by Progressive Knowledge Transfer. OpenReview, 2019.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[3] Zhiqing Sun, Hongkun Yu, Xiaodan Song, Renjie Liu, Yiming Yang, Denny Zhou. MobileBERT: a Compact Task-Agnostic BERT for Resource-Limited Devices. arXiv and ACL, 2020.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[4] Forrest N. Iandola, Albert E. Shaw, Ravi Krishna, Kurt W. Keutzer. SqueezeBERT: What can computer vision teach NLP about efficient neural networks? arXiv, 2020.</a:t>
            </a:r>
            <a:endParaRPr/>
          </a:p>
        </p:txBody>
      </p:sp>
      <p:graphicFrame>
        <p:nvGraphicFramePr>
          <p:cNvPr id="557" name="Google Shape;557;p36"/>
          <p:cNvGraphicFramePr/>
          <p:nvPr/>
        </p:nvGraphicFramePr>
        <p:xfrm>
          <a:off x="1009650" y="1638300"/>
          <a:ext cx="8355300" cy="2237425"/>
        </p:xfrm>
        <a:graphic>
          <a:graphicData uri="http://schemas.openxmlformats.org/drawingml/2006/table">
            <a:tbl>
              <a:tblPr>
                <a:noFill/>
                <a:tableStyleId>{BC7DA15E-569C-484D-B255-A9F2AE1B678C}</a:tableStyleId>
              </a:tblPr>
              <a:tblGrid>
                <a:gridCol w="1931025"/>
                <a:gridCol w="1411125"/>
                <a:gridCol w="1671050"/>
                <a:gridCol w="1671050"/>
                <a:gridCol w="1671050"/>
              </a:tblGrid>
              <a:tr h="757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Neural Network Architecture</a:t>
                      </a:r>
                      <a:endParaRPr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GLUE score </a:t>
                      </a:r>
                      <a:endParaRPr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(test set)</a:t>
                      </a:r>
                      <a:endParaRPr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GFLOPs per sequence</a:t>
                      </a:r>
                      <a:endParaRPr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Latency on Google Pixel 3 (seconds)</a:t>
                      </a:r>
                      <a:endParaRPr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Speedup</a:t>
                      </a:r>
                      <a:endParaRPr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3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BERT-base [1]</a:t>
                      </a:r>
                      <a:endParaRPr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78.3</a:t>
                      </a:r>
                      <a:endParaRPr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22.5</a:t>
                      </a:r>
                      <a:endParaRPr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1.7</a:t>
                      </a:r>
                      <a:endParaRPr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1x</a:t>
                      </a:r>
                      <a:endParaRPr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3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MobileBERT [2,3]</a:t>
                      </a:r>
                      <a:endParaRPr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78.5</a:t>
                      </a:r>
                      <a:endParaRPr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5.36</a:t>
                      </a:r>
                      <a:endParaRPr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0.57</a:t>
                      </a:r>
                      <a:endParaRPr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3.0x</a:t>
                      </a:r>
                      <a:endParaRPr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3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SqueezeBERT (ours) [4]</a:t>
                      </a:r>
                      <a:endParaRPr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78.1</a:t>
                      </a:r>
                      <a:endParaRPr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7.42</a:t>
                      </a:r>
                      <a:endParaRPr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0.39</a:t>
                      </a:r>
                      <a:endParaRPr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4.3x</a:t>
                      </a:r>
                      <a:endParaRPr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558" name="Google Shape;558;p36"/>
          <p:cNvSpPr txBox="1">
            <a:spLocks noGrp="1"/>
          </p:cNvSpPr>
          <p:nvPr>
            <p:ph type="body" idx="1"/>
          </p:nvPr>
        </p:nvSpPr>
        <p:spPr>
          <a:xfrm>
            <a:off x="1095375" y="4543425"/>
            <a:ext cx="6934200" cy="47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/>
              <a:t>MobileBERT and SqueezeBERT use distillation from a pretrained BERT-base architecture. There are more details about distillation that you can read in the SqueezeBERT paper.</a:t>
            </a:r>
            <a:endParaRPr sz="1400"/>
          </a:p>
        </p:txBody>
      </p:sp>
      <p:sp>
        <p:nvSpPr>
          <p:cNvPr id="559" name="Google Shape;559;p36"/>
          <p:cNvSpPr txBox="1">
            <a:spLocks noGrp="1"/>
          </p:cNvSpPr>
          <p:nvPr>
            <p:ph type="body" idx="1"/>
          </p:nvPr>
        </p:nvSpPr>
        <p:spPr>
          <a:xfrm>
            <a:off x="1009650" y="3886200"/>
            <a:ext cx="6934200" cy="47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/>
              <a:t>Setting: single-model (no ensemble), PyTorch,  sequence-length 128, batch size 1</a:t>
            </a:r>
            <a:endParaRPr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37"/>
          <p:cNvSpPr txBox="1">
            <a:spLocks noGrp="1"/>
          </p:cNvSpPr>
          <p:nvPr>
            <p:ph type="title"/>
          </p:nvPr>
        </p:nvSpPr>
        <p:spPr>
          <a:xfrm>
            <a:off x="838200" y="133349"/>
            <a:ext cx="10938900" cy="779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Conclusions</a:t>
            </a:r>
            <a:endParaRPr/>
          </a:p>
        </p:txBody>
      </p:sp>
      <p:sp>
        <p:nvSpPr>
          <p:cNvPr id="566" name="Google Shape;566;p37"/>
          <p:cNvSpPr txBox="1">
            <a:spLocks noGrp="1"/>
          </p:cNvSpPr>
          <p:nvPr>
            <p:ph type="body" idx="1"/>
          </p:nvPr>
        </p:nvSpPr>
        <p:spPr>
          <a:xfrm>
            <a:off x="838199" y="1046161"/>
            <a:ext cx="10938900" cy="513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Computer vision research has progressed rapidly in the last 5 years. Big gains in accuracy and efficiency.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Self-attention neural networks bring higher accuracy to NLP, but they are very computationally expensive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SqueezeBERT shows grouped convolutions (a popular technique from efficient computer vision) can accelerate self-attention NLP neural nets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Future work: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Develop a Neural Architecture Search that can produce an optimized neural network for any NLP task and any hardware platform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Jointly optimize the neural net design, the sparsification, and the quantization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395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133349"/>
            <a:ext cx="10938900" cy="779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Key tasks in computer vision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(abridged)</a:t>
            </a:r>
            <a:endParaRPr sz="2000"/>
          </a:p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3">
            <a:alphaModFix/>
          </a:blip>
          <a:srcRect t="35897"/>
          <a:stretch/>
        </p:blipFill>
        <p:spPr>
          <a:xfrm>
            <a:off x="718100" y="3284450"/>
            <a:ext cx="11179100" cy="17716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2"/>
          <p:cNvSpPr txBox="1"/>
          <p:nvPr/>
        </p:nvSpPr>
        <p:spPr>
          <a:xfrm>
            <a:off x="838197" y="2533650"/>
            <a:ext cx="2937600" cy="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Image Classification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2"/>
          <p:cNvSpPr txBox="1"/>
          <p:nvPr/>
        </p:nvSpPr>
        <p:spPr>
          <a:xfrm>
            <a:off x="4724397" y="2533650"/>
            <a:ext cx="2937600" cy="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Object Detection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2"/>
          <p:cNvSpPr txBox="1"/>
          <p:nvPr/>
        </p:nvSpPr>
        <p:spPr>
          <a:xfrm>
            <a:off x="8538000" y="2533650"/>
            <a:ext cx="3239100" cy="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Semantic Segmentation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2"/>
          <p:cNvSpPr txBox="1"/>
          <p:nvPr/>
        </p:nvSpPr>
        <p:spPr>
          <a:xfrm>
            <a:off x="8699925" y="6334125"/>
            <a:ext cx="3239100" cy="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Slide credit: Kurt Keutzer</a:t>
            </a:r>
            <a:endParaRPr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838200" y="133349"/>
            <a:ext cx="10938900" cy="779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Progress in image classification</a:t>
            </a:r>
            <a:endParaRPr sz="1800"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2"/>
          </p:nvPr>
        </p:nvSpPr>
        <p:spPr>
          <a:xfrm>
            <a:off x="838199" y="6058467"/>
            <a:ext cx="10938900" cy="76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[1] Kaiming He, Xiangyu Zhang, Shaoqing Ren, Jian Sun. Deep Residual Learning for Image Recognition. arxiv:1512.03385 and CVPR 2016.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[2] Forrest N. Iandola, Song Han, Matthew W. Moskewicz, Khalid Ashraf, William J. Dally, and Kurt Keutzer SqueezeNet: AlexNet-level accuracy with 50x fewer parameters and &lt; 0.5MB model size. arXiv, 2016.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[3] Hugo Touvron, Andrea Vedaldi, Matthijs Douze, Hervé Jégou. Fixing the train-test resolution discrepancy: FixEfficientNet. arXiv:2003.08237, 2020.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3"/>
          <p:cNvSpPr txBox="1"/>
          <p:nvPr/>
        </p:nvSpPr>
        <p:spPr>
          <a:xfrm>
            <a:off x="910971" y="693375"/>
            <a:ext cx="3179700" cy="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CCCCC"/>
                </a:solidFill>
                <a:latin typeface="Calibri"/>
                <a:ea typeface="Calibri"/>
                <a:cs typeface="Calibri"/>
                <a:sym typeface="Calibri"/>
              </a:rPr>
              <a:t>Dataset: ImageNet validation set</a:t>
            </a:r>
            <a:endParaRPr>
              <a:solidFill>
                <a:srgbClr val="CCCC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13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4560" y="1124712"/>
            <a:ext cx="7927848" cy="4901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838200" y="133349"/>
            <a:ext cx="10938900" cy="779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Progress in image classification</a:t>
            </a:r>
            <a:endParaRPr sz="1800"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2"/>
          </p:nvPr>
        </p:nvSpPr>
        <p:spPr>
          <a:xfrm>
            <a:off x="838199" y="6058467"/>
            <a:ext cx="10938900" cy="76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[1] Kaiming He, Xiangyu Zhang, Shaoqing Ren, Jian Sun. Deep Residual Learning for Image Recognition. arxiv:1512.03385 and CVPR 2016.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[2] Forrest N. Iandola, Song Han, Matthew W. Moskewicz, Khalid Ashraf, William J. Dally, and Kurt Keutzer SqueezeNet: AlexNet-level accuracy with 50x fewer parameters and &lt; 0.5MB model size. arXiv, 2016.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[3] Hugo Touvron, Andrea Vedaldi, Matthijs Douze, Hervé Jégou. Fixing the train-test resolution discrepancy: FixEfficientNet. arXiv:2003.08237, 2020.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4"/>
          <p:cNvSpPr txBox="1"/>
          <p:nvPr/>
        </p:nvSpPr>
        <p:spPr>
          <a:xfrm>
            <a:off x="910971" y="693375"/>
            <a:ext cx="3179700" cy="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CCCCC"/>
                </a:solidFill>
                <a:latin typeface="Calibri"/>
                <a:ea typeface="Calibri"/>
                <a:cs typeface="Calibri"/>
                <a:sym typeface="Calibri"/>
              </a:rPr>
              <a:t>Dataset: ImageNet validation set</a:t>
            </a:r>
            <a:endParaRPr>
              <a:solidFill>
                <a:srgbClr val="CCCC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8127" y="1125912"/>
            <a:ext cx="7927800" cy="490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838200" y="133349"/>
            <a:ext cx="10938900" cy="779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Progress in semantic segmentation</a:t>
            </a:r>
            <a:endParaRPr sz="1800"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2"/>
          </p:nvPr>
        </p:nvSpPr>
        <p:spPr>
          <a:xfrm>
            <a:off x="838199" y="6058467"/>
            <a:ext cx="10938900" cy="76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[1] Jonathan Long, Evan Shelhamer, Trevor Darrell. Fully Convolutional Networks for Semantic Segmentation. arXiv:1411.4038 and CVPR 2015.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[2] Liang-Chieh Chen, Yukun Zhu, George Papandreou, Florian Schroff, Hartwig Adam. Encoder-Decoder with Atrous Separable Convolution for Semantic Image Segmentation. (DeepLabV3+ paper.) ECCV, 2018.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[3] Albert Shaw, Daniel Hunter, Forrest Iandola, Sammy Sidhu. SqueezeNAS: Fast neural architecture search for faster semantic segmentation. arXiv:1908.01748 and ICCV Workshops, 2019.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5"/>
          <p:cNvSpPr txBox="1"/>
          <p:nvPr/>
        </p:nvSpPr>
        <p:spPr>
          <a:xfrm>
            <a:off x="910973" y="693375"/>
            <a:ext cx="2478900" cy="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CCCCC"/>
                </a:solidFill>
                <a:latin typeface="Calibri"/>
                <a:ea typeface="Calibri"/>
                <a:cs typeface="Calibri"/>
                <a:sym typeface="Calibri"/>
              </a:rPr>
              <a:t>Dataset: Cityscapes test set</a:t>
            </a:r>
            <a:endParaRPr>
              <a:solidFill>
                <a:srgbClr val="CCCC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5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4560" y="1124712"/>
            <a:ext cx="7927848" cy="4901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838200" y="133349"/>
            <a:ext cx="10938900" cy="779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has enabled these improvements?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838200" y="312449"/>
            <a:ext cx="10938900" cy="779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What has enabled these improvements? (1/3)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    Grouped Convolutions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2"/>
          </p:nvPr>
        </p:nvSpPr>
        <p:spPr>
          <a:xfrm>
            <a:off x="838200" y="6267446"/>
            <a:ext cx="10938900" cy="37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[1] A. Krizhevsky, I. Sutskever, G. E. Hinton, ImageNet Classification with Deep Convolutional Neural Networks. NeurIPS, 2012.</a:t>
            </a:r>
            <a:endParaRPr/>
          </a:p>
        </p:txBody>
      </p:sp>
      <p:graphicFrame>
        <p:nvGraphicFramePr>
          <p:cNvPr id="115" name="Google Shape;115;p17"/>
          <p:cNvGraphicFramePr/>
          <p:nvPr/>
        </p:nvGraphicFramePr>
        <p:xfrm>
          <a:off x="1331713" y="1181100"/>
          <a:ext cx="3063200" cy="3063200"/>
        </p:xfrm>
        <a:graphic>
          <a:graphicData uri="http://schemas.openxmlformats.org/drawingml/2006/table">
            <a:tbl>
              <a:tblPr>
                <a:noFill/>
                <a:tableStyleId>{BC7DA15E-569C-484D-B255-A9F2AE1B678C}</a:tableStyleId>
              </a:tblPr>
              <a:tblGrid>
                <a:gridCol w="382900"/>
                <a:gridCol w="382900"/>
                <a:gridCol w="382900"/>
                <a:gridCol w="382900"/>
                <a:gridCol w="382900"/>
                <a:gridCol w="382900"/>
                <a:gridCol w="382900"/>
                <a:gridCol w="382900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116" name="Google Shape;116;p17"/>
          <p:cNvSpPr txBox="1"/>
          <p:nvPr/>
        </p:nvSpPr>
        <p:spPr>
          <a:xfrm>
            <a:off x="2339813" y="4276210"/>
            <a:ext cx="10470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-US" sz="1700" i="1" baseline="-25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  <a:r>
              <a:rPr lang="en-US" sz="17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8</a:t>
            </a:r>
            <a:endParaRPr sz="1700" i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 rot="-5400000">
            <a:off x="504338" y="2628336"/>
            <a:ext cx="10473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-US" sz="1700" i="1" baseline="-25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</a:t>
            </a:r>
            <a:r>
              <a:rPr lang="en-US" sz="17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8</a:t>
            </a:r>
            <a:endParaRPr sz="1700" i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1967113" y="4827475"/>
            <a:ext cx="16620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(a) groups=1</a:t>
            </a:r>
            <a:endParaRPr sz="17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8622200" y="6021750"/>
            <a:ext cx="2750700" cy="6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-US" baseline="-25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= number of input channels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-US" baseline="-25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</a:t>
            </a: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= number of output channels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838200" y="312449"/>
            <a:ext cx="10938900" cy="779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What has enabled these improvements? (1/3)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    Grouped Convolutions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body" idx="2"/>
          </p:nvPr>
        </p:nvSpPr>
        <p:spPr>
          <a:xfrm>
            <a:off x="838200" y="6267446"/>
            <a:ext cx="10938900" cy="37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[1] A. Krizhevsky, I. Sutskever, G. E. Hinton, ImageNet Classification with Deep Convolutional Neural Networks. NeurIPS, 2012.</a:t>
            </a:r>
            <a:endParaRPr/>
          </a:p>
        </p:txBody>
      </p:sp>
      <p:graphicFrame>
        <p:nvGraphicFramePr>
          <p:cNvPr id="127" name="Google Shape;127;p18"/>
          <p:cNvGraphicFramePr/>
          <p:nvPr/>
        </p:nvGraphicFramePr>
        <p:xfrm>
          <a:off x="1331713" y="1181100"/>
          <a:ext cx="3063200" cy="3063200"/>
        </p:xfrm>
        <a:graphic>
          <a:graphicData uri="http://schemas.openxmlformats.org/drawingml/2006/table">
            <a:tbl>
              <a:tblPr>
                <a:noFill/>
                <a:tableStyleId>{BC7DA15E-569C-484D-B255-A9F2AE1B678C}</a:tableStyleId>
              </a:tblPr>
              <a:tblGrid>
                <a:gridCol w="382900"/>
                <a:gridCol w="382900"/>
                <a:gridCol w="382900"/>
                <a:gridCol w="382900"/>
                <a:gridCol w="382900"/>
                <a:gridCol w="382900"/>
                <a:gridCol w="382900"/>
                <a:gridCol w="382900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128" name="Google Shape;128;p18"/>
          <p:cNvSpPr txBox="1"/>
          <p:nvPr/>
        </p:nvSpPr>
        <p:spPr>
          <a:xfrm>
            <a:off x="2339813" y="4276210"/>
            <a:ext cx="10470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-US" sz="1700" i="1" baseline="-25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  <a:r>
              <a:rPr lang="en-US" sz="17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8</a:t>
            </a:r>
            <a:endParaRPr sz="1700" i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p18"/>
          <p:cNvSpPr txBox="1"/>
          <p:nvPr/>
        </p:nvSpPr>
        <p:spPr>
          <a:xfrm rot="-5400000">
            <a:off x="504338" y="2628336"/>
            <a:ext cx="10473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-US" sz="1700" i="1" baseline="-25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</a:t>
            </a:r>
            <a:r>
              <a:rPr lang="en-US" sz="17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8</a:t>
            </a:r>
            <a:endParaRPr sz="1700" i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30" name="Google Shape;130;p18"/>
          <p:cNvGraphicFramePr/>
          <p:nvPr/>
        </p:nvGraphicFramePr>
        <p:xfrm>
          <a:off x="5442863" y="1181100"/>
          <a:ext cx="3063200" cy="3063200"/>
        </p:xfrm>
        <a:graphic>
          <a:graphicData uri="http://schemas.openxmlformats.org/drawingml/2006/table">
            <a:tbl>
              <a:tblPr>
                <a:noFill/>
                <a:tableStyleId>{BC7DA15E-569C-484D-B255-A9F2AE1B678C}</a:tableStyleId>
              </a:tblPr>
              <a:tblGrid>
                <a:gridCol w="382900"/>
                <a:gridCol w="382900"/>
                <a:gridCol w="382900"/>
                <a:gridCol w="382900"/>
                <a:gridCol w="382900"/>
                <a:gridCol w="382900"/>
                <a:gridCol w="382900"/>
                <a:gridCol w="382900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131" name="Google Shape;131;p18"/>
          <p:cNvSpPr txBox="1"/>
          <p:nvPr/>
        </p:nvSpPr>
        <p:spPr>
          <a:xfrm>
            <a:off x="6450963" y="4276210"/>
            <a:ext cx="10470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-US" sz="1700" i="1" baseline="-25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  <a:r>
              <a:rPr lang="en-US" sz="17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8</a:t>
            </a:r>
            <a:endParaRPr sz="1700" i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p18"/>
          <p:cNvSpPr txBox="1"/>
          <p:nvPr/>
        </p:nvSpPr>
        <p:spPr>
          <a:xfrm rot="-5400000">
            <a:off x="4615488" y="2628336"/>
            <a:ext cx="10473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-US" sz="1700" i="1" baseline="-25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</a:t>
            </a:r>
            <a:r>
              <a:rPr lang="en-US" sz="17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8</a:t>
            </a:r>
            <a:endParaRPr sz="1700" i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p18"/>
          <p:cNvSpPr txBox="1"/>
          <p:nvPr/>
        </p:nvSpPr>
        <p:spPr>
          <a:xfrm>
            <a:off x="1967113" y="4827475"/>
            <a:ext cx="16620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(a) groups=1</a:t>
            </a:r>
            <a:endParaRPr sz="17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6143463" y="4827475"/>
            <a:ext cx="16620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(b) groups=4</a:t>
            </a:r>
            <a:endParaRPr sz="17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9252563" y="4827475"/>
            <a:ext cx="24918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(c) groups=4</a:t>
            </a:r>
            <a:endParaRPr sz="17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optimized storage</a:t>
            </a:r>
            <a:endParaRPr sz="17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36" name="Google Shape;136;p18"/>
          <p:cNvGraphicFramePr/>
          <p:nvPr/>
        </p:nvGraphicFramePr>
        <p:xfrm>
          <a:off x="10115563" y="1181100"/>
          <a:ext cx="765800" cy="3063200"/>
        </p:xfrm>
        <a:graphic>
          <a:graphicData uri="http://schemas.openxmlformats.org/drawingml/2006/table">
            <a:tbl>
              <a:tblPr>
                <a:noFill/>
                <a:tableStyleId>{BC7DA15E-569C-484D-B255-A9F2AE1B678C}</a:tableStyleId>
              </a:tblPr>
              <a:tblGrid>
                <a:gridCol w="382900"/>
                <a:gridCol w="382900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D1D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D1DC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137" name="Google Shape;137;p18"/>
          <p:cNvSpPr txBox="1"/>
          <p:nvPr/>
        </p:nvSpPr>
        <p:spPr>
          <a:xfrm rot="-5400000">
            <a:off x="9215688" y="2555661"/>
            <a:ext cx="10473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-US" sz="1700" i="1" baseline="-25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</a:t>
            </a:r>
            <a:r>
              <a:rPr lang="en-US" sz="17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8</a:t>
            </a:r>
            <a:endParaRPr sz="1700" i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9974963" y="4272521"/>
            <a:ext cx="10470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-US" sz="1700" i="1" baseline="-25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  <a:r>
              <a:rPr lang="en-US" sz="17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8</a:t>
            </a:r>
            <a:endParaRPr sz="1700" i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8622200" y="6021750"/>
            <a:ext cx="2750700" cy="6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-US" baseline="-25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= number of input channels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-US" baseline="-25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</a:t>
            </a: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= number of output channels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ster Master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2782</Words>
  <Application>Microsoft Macintosh PowerPoint</Application>
  <PresentationFormat>Widescreen</PresentationFormat>
  <Paragraphs>454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Master Master</vt:lpstr>
      <vt:lpstr>From SqueezeNet to SqueezeBERT: Developing efficient deep neural networks</vt:lpstr>
      <vt:lpstr>Overview</vt:lpstr>
      <vt:lpstr>Key tasks in computer vision (abridged)</vt:lpstr>
      <vt:lpstr>Progress in image classification</vt:lpstr>
      <vt:lpstr>Progress in image classification</vt:lpstr>
      <vt:lpstr>Progress in semantic segmentation</vt:lpstr>
      <vt:lpstr>What has enabled these improvements? </vt:lpstr>
      <vt:lpstr>What has enabled these improvements? (1/3)     Grouped Convolutions </vt:lpstr>
      <vt:lpstr>What has enabled these improvements? (1/3)     Grouped Convolutions </vt:lpstr>
      <vt:lpstr>What has enabled these improvements? (2/3)     Dilated Convolutions </vt:lpstr>
      <vt:lpstr>What has enabled these improvements? (3/3)     Supernetwork-based Neural Architecture Search </vt:lpstr>
      <vt:lpstr>The need for optimizing neural networks for specific hardware</vt:lpstr>
      <vt:lpstr>SqueezeNAS: optimizing for accuracy and latency</vt:lpstr>
      <vt:lpstr>Summary of Part 1 (computer vision)</vt:lpstr>
      <vt:lpstr>Part 2: Efficient Neural Networks for Natural Language Processing</vt:lpstr>
      <vt:lpstr>Why develop mobile NLP?</vt:lpstr>
      <vt:lpstr>Self-attention networks have disrupted NLP</vt:lpstr>
      <vt:lpstr>How fast is BERT-base on a smartphone?</vt:lpstr>
      <vt:lpstr>The BERT Module</vt:lpstr>
      <vt:lpstr>The BERT Module</vt:lpstr>
      <vt:lpstr>The BERT Module</vt:lpstr>
      <vt:lpstr>The BERT Module</vt:lpstr>
      <vt:lpstr>The fully-connected layers in BERT are 1D convolutions</vt:lpstr>
      <vt:lpstr>The SqueezeBERT Module</vt:lpstr>
      <vt:lpstr>Evaluation</vt:lpstr>
      <vt:lpstr>General Language Understanding Evaluation (GLUE) [1]</vt:lpstr>
      <vt:lpstr>Results</vt:lpstr>
      <vt:lpstr>Conclusions</vt:lpstr>
      <vt:lpstr>Thank you!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SqueezeNet to SqueezeBERT: Developing efficient deep neural networks</dc:title>
  <cp:lastModifiedBy>Forrest Iandola</cp:lastModifiedBy>
  <cp:revision>4</cp:revision>
  <dcterms:modified xsi:type="dcterms:W3CDTF">2020-08-24T23:45:54Z</dcterms:modified>
</cp:coreProperties>
</file>